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  <p:sldMasterId id="2147483941" r:id="rId2"/>
  </p:sldMasterIdLst>
  <p:notesMasterIdLst>
    <p:notesMasterId r:id="rId48"/>
  </p:notesMasterIdLst>
  <p:sldIdLst>
    <p:sldId id="920" r:id="rId3"/>
    <p:sldId id="313" r:id="rId4"/>
    <p:sldId id="301" r:id="rId5"/>
    <p:sldId id="922" r:id="rId6"/>
    <p:sldId id="260" r:id="rId7"/>
    <p:sldId id="271" r:id="rId8"/>
    <p:sldId id="281" r:id="rId9"/>
    <p:sldId id="923" r:id="rId10"/>
    <p:sldId id="304" r:id="rId11"/>
    <p:sldId id="924" r:id="rId12"/>
    <p:sldId id="259" r:id="rId13"/>
    <p:sldId id="261" r:id="rId14"/>
    <p:sldId id="307" r:id="rId15"/>
    <p:sldId id="274" r:id="rId16"/>
    <p:sldId id="311" r:id="rId17"/>
    <p:sldId id="264" r:id="rId18"/>
    <p:sldId id="265" r:id="rId19"/>
    <p:sldId id="276" r:id="rId20"/>
    <p:sldId id="309" r:id="rId21"/>
    <p:sldId id="273" r:id="rId22"/>
    <p:sldId id="310" r:id="rId23"/>
    <p:sldId id="296" r:id="rId24"/>
    <p:sldId id="269" r:id="rId25"/>
    <p:sldId id="270" r:id="rId26"/>
    <p:sldId id="275" r:id="rId27"/>
    <p:sldId id="921" r:id="rId28"/>
    <p:sldId id="287" r:id="rId29"/>
    <p:sldId id="288" r:id="rId30"/>
    <p:sldId id="286" r:id="rId31"/>
    <p:sldId id="266" r:id="rId32"/>
    <p:sldId id="282" r:id="rId33"/>
    <p:sldId id="283" r:id="rId34"/>
    <p:sldId id="284" r:id="rId35"/>
    <p:sldId id="291" r:id="rId36"/>
    <p:sldId id="285" r:id="rId37"/>
    <p:sldId id="272" r:id="rId38"/>
    <p:sldId id="292" r:id="rId39"/>
    <p:sldId id="317" r:id="rId40"/>
    <p:sldId id="930" r:id="rId41"/>
    <p:sldId id="927" r:id="rId42"/>
    <p:sldId id="929" r:id="rId43"/>
    <p:sldId id="928" r:id="rId44"/>
    <p:sldId id="925" r:id="rId45"/>
    <p:sldId id="316" r:id="rId46"/>
    <p:sldId id="315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9691"/>
    <a:srgbClr val="B1A5A0"/>
    <a:srgbClr val="00316B"/>
    <a:srgbClr val="8B98C4"/>
    <a:srgbClr val="9AC1E2"/>
    <a:srgbClr val="243270"/>
    <a:srgbClr val="1CADE4"/>
    <a:srgbClr val="5E8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27CD8-1688-42BA-A6DB-425633B1851A}" v="67" dt="2025-04-14T15:05:16.2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194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NANDEZ, JORGE" userId="f97f9bfd-3fc4-4b82-86fa-1cd1aab7e970" providerId="ADAL" clId="{F0027CD8-1688-42BA-A6DB-425633B1851A}"/>
    <pc:docChg chg="modSld">
      <pc:chgData name="HERNANDEZ, JORGE" userId="f97f9bfd-3fc4-4b82-86fa-1cd1aab7e970" providerId="ADAL" clId="{F0027CD8-1688-42BA-A6DB-425633B1851A}" dt="2025-04-14T15:05:16.253" v="66" actId="20577"/>
      <pc:docMkLst>
        <pc:docMk/>
      </pc:docMkLst>
      <pc:sldChg chg="modSp mod">
        <pc:chgData name="HERNANDEZ, JORGE" userId="f97f9bfd-3fc4-4b82-86fa-1cd1aab7e970" providerId="ADAL" clId="{F0027CD8-1688-42BA-A6DB-425633B1851A}" dt="2025-04-14T15:05:16.253" v="66" actId="20577"/>
        <pc:sldMkLst>
          <pc:docMk/>
          <pc:sldMk cId="0" sldId="313"/>
        </pc:sldMkLst>
        <pc:spChg chg="mod">
          <ac:chgData name="HERNANDEZ, JORGE" userId="f97f9bfd-3fc4-4b82-86fa-1cd1aab7e970" providerId="ADAL" clId="{F0027CD8-1688-42BA-A6DB-425633B1851A}" dt="2025-04-14T15:05:16.253" v="66" actId="20577"/>
          <ac:spMkLst>
            <pc:docMk/>
            <pc:sldMk cId="0" sldId="313"/>
            <ac:spMk id="22530" creationId="{0366733C-D9DA-5CB8-1852-1D2ADC69EA35}"/>
          </ac:spMkLst>
        </pc:spChg>
      </pc:sldChg>
      <pc:sldChg chg="modSp mod">
        <pc:chgData name="HERNANDEZ, JORGE" userId="f97f9bfd-3fc4-4b82-86fa-1cd1aab7e970" providerId="ADAL" clId="{F0027CD8-1688-42BA-A6DB-425633B1851A}" dt="2025-04-14T15:00:18.852" v="16" actId="20577"/>
        <pc:sldMkLst>
          <pc:docMk/>
          <pc:sldMk cId="3857314206" sldId="928"/>
        </pc:sldMkLst>
        <pc:spChg chg="mod">
          <ac:chgData name="HERNANDEZ, JORGE" userId="f97f9bfd-3fc4-4b82-86fa-1cd1aab7e970" providerId="ADAL" clId="{F0027CD8-1688-42BA-A6DB-425633B1851A}" dt="2025-04-14T15:00:18.852" v="16" actId="20577"/>
          <ac:spMkLst>
            <pc:docMk/>
            <pc:sldMk cId="3857314206" sldId="928"/>
            <ac:spMk id="62467" creationId="{61CC8DF6-4DFE-EDF6-0BF2-DE7FF05665F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F4C42E-E74F-4AC9-99E8-5436A60368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DD111-1F37-723F-E2EC-06F4CE8711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0913864-F4C0-41A3-BA7E-054A9815D877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95BD76B-D052-587C-5026-A6E26C4E39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782997F-9A68-DEAE-B851-EE0AE6259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B117B-D2D5-7307-C742-5DF6AA075E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D0A71-EC4F-5A84-34FC-177C98BE9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66D2D7-148F-4DD4-87AA-984AE0FDC8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4A265798-5664-FC57-E2D5-115841A753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BB8154E-4ED0-F0A9-945E-250BDA0303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79E9937D-7C90-A7C6-2805-8CED6DFC6B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FFC3D5-51A0-4E16-930C-DE2314510FB7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19763187-3E47-4CC9-51BB-7669D6D3CA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065D51CE-F866-3681-4A3C-7F76E8FA74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427F6B6F-0077-A340-588A-17B9478A1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08B4E5-6E52-4F67-B511-59C06A7E5C34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3FD7BBF4-E3C3-A4E4-163F-E616E7B838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88A7A62F-A51D-5E1F-F949-674E18CC28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3746EE4C-4FB9-0E49-FD87-C0DE77801B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304CEA-5C49-4EFF-B45F-51955D9C60D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CBCDF766-71DD-2EF3-F603-6C911C8800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0CBBF6D2-5067-B604-EFAF-8B8AC784CA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DD113EFD-4A0D-AEF2-88EA-B1FBAD2C3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F01152-7D44-43B8-9F6E-A739EAA6A291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SD PPP Temp 2.png">
            <a:extLst>
              <a:ext uri="{FF2B5EF4-FFF2-40B4-BE49-F238E27FC236}">
                <a16:creationId xmlns:a16="http://schemas.microsoft.com/office/drawing/2014/main" id="{E6AB9D23-001C-2ECD-1EEC-29A6DC97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SD PPP Temp 2.png">
            <a:extLst>
              <a:ext uri="{FF2B5EF4-FFF2-40B4-BE49-F238E27FC236}">
                <a16:creationId xmlns:a16="http://schemas.microsoft.com/office/drawing/2014/main" id="{88EE27C1-353C-9B0C-3205-58A6E45829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B2C19EF-F49B-EFDA-E31F-34475452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38531-DF75-4843-AFDD-5F0A69CE8B8D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E07DC5-CBC5-7112-CB59-B54FE109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C091420-E770-B489-6C85-B0CCA7D2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22B17-0264-48AB-BE54-46B5628C1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3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SD PPP Temp 2.png">
            <a:extLst>
              <a:ext uri="{FF2B5EF4-FFF2-40B4-BE49-F238E27FC236}">
                <a16:creationId xmlns:a16="http://schemas.microsoft.com/office/drawing/2014/main" id="{FC73A037-41FC-07B9-4B98-8180A7F3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SD PPP Temp 2.png">
            <a:extLst>
              <a:ext uri="{FF2B5EF4-FFF2-40B4-BE49-F238E27FC236}">
                <a16:creationId xmlns:a16="http://schemas.microsoft.com/office/drawing/2014/main" id="{4DC00713-B976-93C7-CF75-6FECF9DF54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24E65C1-1F04-327E-0410-E4795785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BEB3103-B1BF-4F9F-8114-02257C42D6C8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4C4DE2A-E177-823E-6D88-6C3BB191E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481E2F-DFD4-6972-4CE1-DEF6D875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12C902E-1756-4270-9309-D4C77E1CE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3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SD PPP Temp 2.png">
            <a:extLst>
              <a:ext uri="{FF2B5EF4-FFF2-40B4-BE49-F238E27FC236}">
                <a16:creationId xmlns:a16="http://schemas.microsoft.com/office/drawing/2014/main" id="{6EE3CCB3-F7DD-3026-8CC8-3D67C2DB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SD PPP Temp 2.png">
            <a:extLst>
              <a:ext uri="{FF2B5EF4-FFF2-40B4-BE49-F238E27FC236}">
                <a16:creationId xmlns:a16="http://schemas.microsoft.com/office/drawing/2014/main" id="{3715F310-817A-62BC-FC37-6776772C95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E457E60-8A93-6AB2-7F27-58008300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7F934FC-89F7-48A9-871A-5FDE3934C1B1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231FE4-EA2B-5866-C55C-E766B67D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D18906-EE0F-4480-139A-B58543AC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FA25A2D-9FD5-4D57-9449-DAD366EC5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84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DB3458-48BF-3B5C-73AE-122267FD6761}"/>
              </a:ext>
            </a:extLst>
          </p:cNvPr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E7963A0B-CDBA-F6DF-126E-03006BE1F8B6}"/>
              </a:ext>
            </a:extLst>
          </p:cNvPr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B92D81-FEE7-FC23-0E05-98C5F04E0D0B}"/>
              </a:ext>
            </a:extLst>
          </p:cNvPr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6B373E-E8D6-112C-7A9E-ACC8B26B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25C2CE-C639-8838-B5E5-DF47A781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6A8ADF-FC3F-D97C-5186-FE2274C1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CE953-B71E-4A4C-A1F9-C6F80E106D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31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85E9F-05C8-33E8-B550-CD38BD2B1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74FA3-9603-7595-1636-B73FCF36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61B4A-8E5C-A8C0-813A-867BF424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D39EB-185E-474E-8321-E8B63EECD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77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67C226-5009-F557-F63B-B5081C66DA39}"/>
              </a:ext>
            </a:extLst>
          </p:cNvPr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61D0038F-F7E4-85BE-7901-5DA04848805C}"/>
              </a:ext>
            </a:extLst>
          </p:cNvPr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D167C-195E-6490-6C82-5E8C2772D120}"/>
              </a:ext>
            </a:extLst>
          </p:cNvPr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22779BF-9528-48A2-6875-F7173D90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4C74681-3B32-1EDC-6ED6-D7860842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BB4283-745E-0A4A-9243-467682323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99BB-B41A-4FE5-BBB1-7194E596EB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929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D07E1D-D346-350B-A2A5-8AF09BB6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0E87FE-8E40-366D-BB39-18AA66C8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5D2C4C-FA69-F032-6CEF-B39A56F5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E36AD-AAF7-41C6-AB83-B3A6A07F0A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224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A75F0D-45F1-1681-BEA8-0ABAD505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7B76D4A-E8E4-6CB2-B215-F4060442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E987B0-DE94-9E66-4919-626E0BFF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4B7-D987-41D0-B91F-10A6EF272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070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106093-ED43-4891-8699-31799378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EEF9C1-4588-EFE8-DC7B-BE3FA0D45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D7469D-E8DD-C824-1437-59E69E8D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2094A-A6CE-4A29-8311-6620FEAC5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786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51E7E8-ADD7-A46C-99E2-3976694BC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7AF7E-FE89-3C96-D686-8DDC35DB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3D3F7-BCFB-69ED-B9A5-D217DEB2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C903F-DCD1-42FA-B1C2-EED2E2B9E5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610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D8A7AB-BDB6-D741-DF96-8D65A49F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EBE73-26E0-9564-733E-52A02811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F4469-71EA-75D2-B566-29C53AB6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F16F6-C0FE-4783-909D-3E9B35697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3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rgbClr val="000000"/>
                </a:solidFill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600"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A6F52-8730-E3CB-3626-8CA49A277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FC01C7A-BCB9-45C7-8AF4-93DA0C4D428E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AFF31-70AE-0B33-4B15-A34CC05B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79484-287D-06A3-9102-39772A3D2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B0A42E6-02B2-4136-BC9E-C3B22D2E5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12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188F04-19F5-EBD2-9C34-0596CC0FF825}"/>
              </a:ext>
            </a:extLst>
          </p:cNvPr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7F25394-F56B-767D-2A71-2F8424D05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8ED45F9-BD36-6300-8B67-C8A38982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7ECCAD6-E8F0-480F-A5BF-4426878E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A2309-8BB9-4FA7-96E2-FCE52E6AA1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875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D68B2-78FB-58DE-3744-8E8CFACF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F0BF6-921A-E359-3392-AF9D4676F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779CD-F20B-037D-79A3-CF80C51C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64D5A-9E46-490C-B057-95920E45A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483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9682A5-7131-9742-D5CE-43D35393BCF0}"/>
              </a:ext>
            </a:extLst>
          </p:cNvPr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06E3FF-A16A-A0AE-57C7-11523EBB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F02B5A-C1A8-AFF2-AA1B-DD4AB80F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CD9070-E2C3-B7CF-C38A-2970E2A6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14AAD-06FF-46E5-A5D8-ED66867AB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924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unny Back.png">
            <a:extLst>
              <a:ext uri="{FF2B5EF4-FFF2-40B4-BE49-F238E27FC236}">
                <a16:creationId xmlns:a16="http://schemas.microsoft.com/office/drawing/2014/main" id="{5399ED41-A141-0CB0-FA89-4A30F09C08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6146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Sunny Back.png">
            <a:extLst>
              <a:ext uri="{FF2B5EF4-FFF2-40B4-BE49-F238E27FC236}">
                <a16:creationId xmlns:a16="http://schemas.microsoft.com/office/drawing/2014/main" id="{069ABA87-04D4-8187-BABA-8483F1F9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6146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SD PPP Template.png">
            <a:extLst>
              <a:ext uri="{FF2B5EF4-FFF2-40B4-BE49-F238E27FC236}">
                <a16:creationId xmlns:a16="http://schemas.microsoft.com/office/drawing/2014/main" id="{9F627367-B8C5-988F-1633-ED3D7BCA8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2695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SD PPP Template.png">
            <a:extLst>
              <a:ext uri="{FF2B5EF4-FFF2-40B4-BE49-F238E27FC236}">
                <a16:creationId xmlns:a16="http://schemas.microsoft.com/office/drawing/2014/main" id="{1927C456-D877-00E8-E1B3-90B5F46C16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2695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986" y="1509599"/>
            <a:ext cx="5977126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9987" y="2906713"/>
            <a:ext cx="597712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91C0F73-9A34-FA81-00A0-4AFDF8E02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25D21EA-CFFB-46ED-AB64-8F94C7B369D3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8197E0-599A-8256-6711-6748BA8A8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4A2F617-0FC9-36AD-36A4-0964DC4EB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E0D6B68-7C2B-44D4-B19F-D9896D949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2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SD PPP Temp 2.png">
            <a:extLst>
              <a:ext uri="{FF2B5EF4-FFF2-40B4-BE49-F238E27FC236}">
                <a16:creationId xmlns:a16="http://schemas.microsoft.com/office/drawing/2014/main" id="{3D663F61-842B-DB9B-2C84-0E8234EF9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SD PPP Temp 2.png">
            <a:extLst>
              <a:ext uri="{FF2B5EF4-FFF2-40B4-BE49-F238E27FC236}">
                <a16:creationId xmlns:a16="http://schemas.microsoft.com/office/drawing/2014/main" id="{79F863A7-D35E-FDD2-8802-BBDAF0F956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E48C8ADF-C022-C728-F9DA-02617F71E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ABDF293-3C27-458A-A04E-34C828A9029D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2580C2E-63A3-8205-5AC3-B8A78DEA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9F9A769-DD67-0058-8C6C-06B9B10A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65A89A-5BA6-4A73-AF08-DC9792A15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4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SD PPP Temp 2.png">
            <a:extLst>
              <a:ext uri="{FF2B5EF4-FFF2-40B4-BE49-F238E27FC236}">
                <a16:creationId xmlns:a16="http://schemas.microsoft.com/office/drawing/2014/main" id="{15D21564-970C-0CE2-5D37-A92773521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SD PPP Temp 2.png">
            <a:extLst>
              <a:ext uri="{FF2B5EF4-FFF2-40B4-BE49-F238E27FC236}">
                <a16:creationId xmlns:a16="http://schemas.microsoft.com/office/drawing/2014/main" id="{915BF356-32BF-B0EF-FEA2-7123E65B78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6E7DDA91-87D9-2E7B-E395-E24EA97F6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7E5F10-98EA-42D9-948B-7DF57EA42DBB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30B6284-1F6F-D12F-4018-8480E825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E2149793-803C-9567-4235-3A5AE076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D10EA52-7CB0-4CFB-B946-9FB0BEB0C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9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SD PPP Temp 2.png">
            <a:extLst>
              <a:ext uri="{FF2B5EF4-FFF2-40B4-BE49-F238E27FC236}">
                <a16:creationId xmlns:a16="http://schemas.microsoft.com/office/drawing/2014/main" id="{4E734943-4E9E-1647-6F09-694598C05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FSD PPP Temp 2.png">
            <a:extLst>
              <a:ext uri="{FF2B5EF4-FFF2-40B4-BE49-F238E27FC236}">
                <a16:creationId xmlns:a16="http://schemas.microsoft.com/office/drawing/2014/main" id="{5B4303A1-4B6D-BB92-986D-E430D90066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A991D1F-1C43-993A-B09D-5B0ECD6F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1E49532-9C6B-43B7-982B-3E3B97934B2E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8E081F8-ED7E-F033-53F9-2E6E8C6E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2F34575-FE12-E6A9-8B4B-9317EF0F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278F5A0-74DA-40C6-87E1-3A322383B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0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SD PPP Temp 2.png">
            <a:extLst>
              <a:ext uri="{FF2B5EF4-FFF2-40B4-BE49-F238E27FC236}">
                <a16:creationId xmlns:a16="http://schemas.microsoft.com/office/drawing/2014/main" id="{79CF13C5-4638-C424-CC67-9EAD28DF5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FSD PPP Temp 2.png">
            <a:extLst>
              <a:ext uri="{FF2B5EF4-FFF2-40B4-BE49-F238E27FC236}">
                <a16:creationId xmlns:a16="http://schemas.microsoft.com/office/drawing/2014/main" id="{02735850-2460-A375-7A99-54FAA7726B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6F8ACEDF-3217-E11D-7BD3-DFB4CC90C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9A80C-F198-446D-9930-1581CB1CA64A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CB5282A-C79C-BA08-C048-03CD846D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42ACF43-FB3D-FB36-2747-12E447F9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B0CA-5F93-44AB-BF6C-E7F57D6C0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SD PPP Temp 2.png">
            <a:extLst>
              <a:ext uri="{FF2B5EF4-FFF2-40B4-BE49-F238E27FC236}">
                <a16:creationId xmlns:a16="http://schemas.microsoft.com/office/drawing/2014/main" id="{6E5C7468-99FB-BD97-492E-07C2F7289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SD PPP Temp 2.png">
            <a:extLst>
              <a:ext uri="{FF2B5EF4-FFF2-40B4-BE49-F238E27FC236}">
                <a16:creationId xmlns:a16="http://schemas.microsoft.com/office/drawing/2014/main" id="{303B2973-8862-1684-80DE-24F0BEE381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  <a:lvl2pPr>
              <a:defRPr sz="28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9049F69-6842-5030-2C3B-107A8EBD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CFBA452-A786-488E-BDFF-8D5EE7645F96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5134F8F-DBE2-0B0E-DA3A-14027AE04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9EDB477-2740-43C5-51AB-42578DE9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CD2B826-0B1F-4B83-BE81-BFB5188AD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SD PPP Temp 2.png">
            <a:extLst>
              <a:ext uri="{FF2B5EF4-FFF2-40B4-BE49-F238E27FC236}">
                <a16:creationId xmlns:a16="http://schemas.microsoft.com/office/drawing/2014/main" id="{E8615881-1992-96EB-C459-BA66F7C6C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SD PPP Temp 2.png">
            <a:extLst>
              <a:ext uri="{FF2B5EF4-FFF2-40B4-BE49-F238E27FC236}">
                <a16:creationId xmlns:a16="http://schemas.microsoft.com/office/drawing/2014/main" id="{1F1FA781-9996-3444-4929-CBC48F5EA1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7D46BD2-7FF6-B78D-A580-A3485229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63BE225-99B1-49FE-8AAD-F350BF61CA68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6772A73-511F-7900-F109-B9C73E36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E6D6631-018D-5D6C-BB60-49920C4F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DD50F9A-97CA-4E7F-96CE-D11C8FD94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4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F9BC9E8-D8A4-3DE2-0241-7636DF6AF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688A92-674C-9897-543E-9413321A8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5308C-60F1-C98C-D0A9-F01F84B6B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FED98E-6D82-423B-9C68-776974CCCAAA}" type="datetimeFigureOut">
              <a:rPr lang="en-US"/>
              <a:pPr>
                <a:defRPr/>
              </a:pPr>
              <a:t>4/18/25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F1DC9-CBC7-EFEC-443F-D67EF8F2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3C51A-87C0-6F5F-796B-4E5D00B4F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E23256-FF99-4762-849B-2EA577A6F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A7C2B-1377-4E41-9BCF-3371DAA9F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497D845-BBA5-067E-134C-DD470A144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A8429-C106-650C-6088-816471ACA9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B8ACE-C8F6-9302-5963-7D185237A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FCB98-CC31-F4EB-FD73-97F69E7C1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6C9F0891-B92F-45AA-94C7-0DDA94E9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9B030B-0DD5-2FA2-87EE-C476E5EBB8CC}"/>
              </a:ext>
            </a:extLst>
          </p:cNvPr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63" r:id="rId2"/>
    <p:sldLayoutId id="2147484481" r:id="rId3"/>
    <p:sldLayoutId id="2147484464" r:id="rId4"/>
    <p:sldLayoutId id="2147484465" r:id="rId5"/>
    <p:sldLayoutId id="2147484466" r:id="rId6"/>
    <p:sldLayoutId id="2147484482" r:id="rId7"/>
    <p:sldLayoutId id="2147484467" r:id="rId8"/>
    <p:sldLayoutId id="2147484483" r:id="rId9"/>
    <p:sldLayoutId id="2147484468" r:id="rId10"/>
    <p:sldLayoutId id="2147484484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86918ED1-C9FC-16D1-936E-B81395159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" y="2422525"/>
            <a:ext cx="80137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>
                <a:solidFill>
                  <a:srgbClr val="243270"/>
                </a:solidFill>
                <a:latin typeface="Calibri" panose="020F0502020204030204" pitchFamily="34" charset="0"/>
              </a:rPr>
              <a:t>How To Take</a:t>
            </a:r>
          </a:p>
          <a:p>
            <a:pPr algn="ctr" eaLnBrk="1" hangingPunct="1"/>
            <a:r>
              <a:rPr lang="en-US" altLang="en-US" sz="6600" b="1">
                <a:solidFill>
                  <a:srgbClr val="243270"/>
                </a:solidFill>
                <a:latin typeface="Calibri" panose="020F0502020204030204" pitchFamily="34" charset="0"/>
              </a:rPr>
              <a:t>Equipment Inventory</a:t>
            </a:r>
          </a:p>
          <a:p>
            <a:pPr algn="ctr" eaLnBrk="1" hangingPunct="1"/>
            <a:endParaRPr lang="en-US" altLang="en-US" sz="66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0322D0-46AC-AAF3-ABF4-322ECE170725}"/>
              </a:ext>
            </a:extLst>
          </p:cNvPr>
          <p:cNvSpPr/>
          <p:nvPr/>
        </p:nvSpPr>
        <p:spPr>
          <a:xfrm>
            <a:off x="0" y="0"/>
            <a:ext cx="9144000" cy="18716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484" name="Picture 6" descr="Logo&#10;&#10;Description automatically generated">
            <a:extLst>
              <a:ext uri="{FF2B5EF4-FFF2-40B4-BE49-F238E27FC236}">
                <a16:creationId xmlns:a16="http://schemas.microsoft.com/office/drawing/2014/main" id="{25896AEE-6C17-AC85-5C1E-0886759FD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88"/>
            <a:ext cx="8991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Subtitle 4">
            <a:extLst>
              <a:ext uri="{FF2B5EF4-FFF2-40B4-BE49-F238E27FC236}">
                <a16:creationId xmlns:a16="http://schemas.microsoft.com/office/drawing/2014/main" id="{44A5BCF5-FE5B-D863-36D9-87CBAE795DF9}"/>
              </a:ext>
            </a:extLst>
          </p:cNvPr>
          <p:cNvSpPr txBox="1">
            <a:spLocks/>
          </p:cNvSpPr>
          <p:nvPr/>
        </p:nvSpPr>
        <p:spPr bwMode="auto">
          <a:xfrm>
            <a:off x="3429000" y="449580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Tx/>
              <a:buFont typeface="Wingdings 2" panose="05020102010507070707" pitchFamily="18" charset="2"/>
              <a:buNone/>
            </a:pPr>
            <a:r>
              <a:rPr lang="en-US" altLang="en-US" sz="3600" b="1" i="1">
                <a:solidFill>
                  <a:srgbClr val="F05023"/>
                </a:solidFill>
              </a:rPr>
              <a:t>2024-2025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8FEF2A-D6B2-703E-9E94-7650CCF851D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E59093D2-6089-20E4-CD3F-158508D2A9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57500" y="1077913"/>
            <a:ext cx="3429000" cy="2362200"/>
          </a:xfrm>
        </p:spPr>
        <p:txBody>
          <a:bodyPr/>
          <a:lstStyle/>
          <a:p>
            <a:pPr marL="0" indent="0" eaLnBrk="1" hangingPunct="1">
              <a:buFont typeface="Tw Cen MT" panose="020B0602020104020603" pitchFamily="34" charset="0"/>
              <a:buNone/>
            </a:pPr>
            <a:r>
              <a:rPr lang="en-US" altLang="en-US" sz="3200" b="1" i="1" u="sng">
                <a:solidFill>
                  <a:srgbClr val="243270"/>
                </a:solidFill>
              </a:rPr>
              <a:t>Three typical models:</a:t>
            </a:r>
          </a:p>
          <a:p>
            <a:pPr marL="396875" lvl="1" indent="-268288" eaLnBrk="1" hangingPunct="1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243270"/>
                </a:solidFill>
              </a:rPr>
              <a:t>34” Single Access</a:t>
            </a:r>
          </a:p>
          <a:p>
            <a:pPr marL="396875" lvl="1" indent="-268288" eaLnBrk="1" hangingPunct="1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243270"/>
                </a:solidFill>
              </a:rPr>
              <a:t>49” Single Access</a:t>
            </a:r>
          </a:p>
          <a:p>
            <a:pPr marL="396875" lvl="1" indent="-268288" eaLnBrk="1" hangingPunct="1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243270"/>
                </a:solidFill>
              </a:rPr>
              <a:t>49” Dual Access</a:t>
            </a:r>
          </a:p>
        </p:txBody>
      </p:sp>
      <p:sp>
        <p:nvSpPr>
          <p:cNvPr id="32772" name="TextBox 1">
            <a:extLst>
              <a:ext uri="{FF2B5EF4-FFF2-40B4-BE49-F238E27FC236}">
                <a16:creationId xmlns:a16="http://schemas.microsoft.com/office/drawing/2014/main" id="{43B7B890-E7F7-D953-B191-481CCFEE6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853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Beverage Cooler Descriptions</a:t>
            </a:r>
          </a:p>
        </p:txBody>
      </p:sp>
      <p:pic>
        <p:nvPicPr>
          <p:cNvPr id="32773" name="Picture 4" descr="equip">
            <a:extLst>
              <a:ext uri="{FF2B5EF4-FFF2-40B4-BE49-F238E27FC236}">
                <a16:creationId xmlns:a16="http://schemas.microsoft.com/office/drawing/2014/main" id="{6018013B-9330-0954-7A13-71880B98B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79825"/>
            <a:ext cx="2882900" cy="30194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3">
            <a:extLst>
              <a:ext uri="{FF2B5EF4-FFF2-40B4-BE49-F238E27FC236}">
                <a16:creationId xmlns:a16="http://schemas.microsoft.com/office/drawing/2014/main" id="{F9BCB3B6-3890-BBF1-A1C5-FE561F6A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3679825"/>
            <a:ext cx="2882900" cy="30194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6" descr="equip">
            <a:extLst>
              <a:ext uri="{FF2B5EF4-FFF2-40B4-BE49-F238E27FC236}">
                <a16:creationId xmlns:a16="http://schemas.microsoft.com/office/drawing/2014/main" id="{C2F077C6-F81E-F6F0-3C35-D8362E2A6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679825"/>
            <a:ext cx="2882900" cy="30194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equip">
            <a:extLst>
              <a:ext uri="{FF2B5EF4-FFF2-40B4-BE49-F238E27FC236}">
                <a16:creationId xmlns:a16="http://schemas.microsoft.com/office/drawing/2014/main" id="{C1E94D50-6F08-3924-28CF-AD81804E834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1581150"/>
            <a:ext cx="6781800" cy="4419600"/>
          </a:xfrm>
          <a:ln w="38100">
            <a:solidFill>
              <a:srgbClr val="243270"/>
            </a:solidFill>
            <a:miter lim="800000"/>
            <a:headEnd/>
            <a:tailEnd/>
          </a:ln>
        </p:spPr>
      </p:pic>
      <p:sp>
        <p:nvSpPr>
          <p:cNvPr id="33795" name="TextBox 1">
            <a:extLst>
              <a:ext uri="{FF2B5EF4-FFF2-40B4-BE49-F238E27FC236}">
                <a16:creationId xmlns:a16="http://schemas.microsoft.com/office/drawing/2014/main" id="{6ADEC0F3-1F83-9144-DCA6-FA818D7B8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34” Beverage Cooler SINGLE ACCESS </a:t>
            </a:r>
          </a:p>
        </p:txBody>
      </p:sp>
    </p:spTree>
  </p:cSld>
  <p:clrMapOvr>
    <a:masterClrMapping/>
  </p:clrMapOvr>
  <p:transition advClick="0" advTm="8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quip">
            <a:extLst>
              <a:ext uri="{FF2B5EF4-FFF2-40B4-BE49-F238E27FC236}">
                <a16:creationId xmlns:a16="http://schemas.microsoft.com/office/drawing/2014/main" id="{5D2AA173-61F7-9610-2DEC-E766FBCE07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1563688"/>
            <a:ext cx="6781800" cy="4416425"/>
          </a:xfrm>
          <a:ln w="38100">
            <a:solidFill>
              <a:srgbClr val="243270"/>
            </a:solidFill>
            <a:miter lim="800000"/>
            <a:headEnd/>
            <a:tailEnd/>
          </a:ln>
        </p:spPr>
      </p:pic>
      <p:sp>
        <p:nvSpPr>
          <p:cNvPr id="34819" name="TextBox 9">
            <a:extLst>
              <a:ext uri="{FF2B5EF4-FFF2-40B4-BE49-F238E27FC236}">
                <a16:creationId xmlns:a16="http://schemas.microsoft.com/office/drawing/2014/main" id="{C34FD8C0-AC12-E352-D8D5-C034BA951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49” Beverage Cooler SINGLE ACCESS </a:t>
            </a:r>
          </a:p>
        </p:txBody>
      </p:sp>
    </p:spTree>
  </p:cSld>
  <p:clrMapOvr>
    <a:masterClrMapping/>
  </p:clrMapOvr>
  <p:transition advClick="0" advTm="8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>
            <a:extLst>
              <a:ext uri="{FF2B5EF4-FFF2-40B4-BE49-F238E27FC236}">
                <a16:creationId xmlns:a16="http://schemas.microsoft.com/office/drawing/2014/main" id="{D7697AAD-FFD4-4640-7F5F-28B0F76F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63688"/>
            <a:ext cx="6781800" cy="44164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Box 5">
            <a:extLst>
              <a:ext uri="{FF2B5EF4-FFF2-40B4-BE49-F238E27FC236}">
                <a16:creationId xmlns:a16="http://schemas.microsoft.com/office/drawing/2014/main" id="{9511BCF0-7802-F92E-7FA2-24DD1AEC3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49” Beverage Cooler DUAL ACCESS</a:t>
            </a:r>
          </a:p>
        </p:txBody>
      </p:sp>
    </p:spTree>
  </p:cSld>
  <p:clrMapOvr>
    <a:masterClrMapping/>
  </p:clrMapOvr>
  <p:transition advClick="0" advTm="8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F12C04-2A63-1132-E04B-81F28E035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88" y="1036638"/>
            <a:ext cx="8405812" cy="3492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2800" b="1">
                <a:solidFill>
                  <a:srgbClr val="2432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Model and Serial #’s are located on the left inside panel.</a:t>
            </a:r>
            <a:endParaRPr lang="en-US" sz="2800">
              <a:solidFill>
                <a:srgbClr val="2432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80300604-5D19-C52B-1976-AA03B4AE9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563688"/>
            <a:ext cx="6781800" cy="44164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Box 4">
            <a:extLst>
              <a:ext uri="{FF2B5EF4-FFF2-40B4-BE49-F238E27FC236}">
                <a16:creationId xmlns:a16="http://schemas.microsoft.com/office/drawing/2014/main" id="{5E17EBF3-5304-0B8D-EF4C-5564A0A2E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396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Beverage Cooler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0EF5B4-3EA0-E6CA-3ECA-AD16EDBDAD3D}"/>
              </a:ext>
            </a:extLst>
          </p:cNvPr>
          <p:cNvSpPr/>
          <p:nvPr/>
        </p:nvSpPr>
        <p:spPr>
          <a:xfrm>
            <a:off x="3810000" y="3254375"/>
            <a:ext cx="1295400" cy="936625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 advClick="0"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CA0E5B-EFD5-C9FC-41A1-7FA8E1971F7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27795534-01D3-3575-FA23-93D412108C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70175" y="990600"/>
            <a:ext cx="3803650" cy="1981200"/>
          </a:xfrm>
        </p:spPr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</a:pPr>
            <a:r>
              <a:rPr lang="en-US" altLang="en-US" sz="3200" b="1" u="sng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Typical Models:</a:t>
            </a:r>
          </a:p>
          <a:p>
            <a:pPr marL="396875" lvl="1" indent="-268288" eaLnBrk="1" hangingPunct="1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½ Size</a:t>
            </a:r>
          </a:p>
          <a:p>
            <a:pPr marL="396875" lvl="1" indent="-268288" eaLnBrk="1" hangingPunct="1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¾ Size </a:t>
            </a:r>
            <a:endParaRPr lang="en-US" altLang="en-US" sz="2800">
              <a:solidFill>
                <a:srgbClr val="2432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875" lvl="1" indent="-268288" eaLnBrk="1" hangingPunct="1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Size 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05181698-0CF9-81E0-A224-243FF78DE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 Food Cabinets</a:t>
            </a:r>
          </a:p>
        </p:txBody>
      </p:sp>
      <p:pic>
        <p:nvPicPr>
          <p:cNvPr id="37893" name="Picture 4" descr="equip">
            <a:extLst>
              <a:ext uri="{FF2B5EF4-FFF2-40B4-BE49-F238E27FC236}">
                <a16:creationId xmlns:a16="http://schemas.microsoft.com/office/drawing/2014/main" id="{096F5D3C-1277-972C-2B60-686F831E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62413"/>
            <a:ext cx="1981200" cy="26765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4">
            <a:extLst>
              <a:ext uri="{FF2B5EF4-FFF2-40B4-BE49-F238E27FC236}">
                <a16:creationId xmlns:a16="http://schemas.microsoft.com/office/drawing/2014/main" id="{9055AFDA-69D8-16FE-938C-0458EE1F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71925"/>
            <a:ext cx="2051050" cy="2767013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4">
            <a:extLst>
              <a:ext uri="{FF2B5EF4-FFF2-40B4-BE49-F238E27FC236}">
                <a16:creationId xmlns:a16="http://schemas.microsoft.com/office/drawing/2014/main" id="{C9F0D900-0F8C-3571-C1BB-7F22416EE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3605213"/>
            <a:ext cx="2209800" cy="3176587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TextBox 4">
            <a:extLst>
              <a:ext uri="{FF2B5EF4-FFF2-40B4-BE49-F238E27FC236}">
                <a16:creationId xmlns:a16="http://schemas.microsoft.com/office/drawing/2014/main" id="{3119DEE6-607C-4ED3-3E71-F5A863C6C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3538538"/>
            <a:ext cx="128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243270"/>
                </a:solidFill>
              </a:rPr>
              <a:t>½ Size</a:t>
            </a:r>
          </a:p>
        </p:txBody>
      </p:sp>
      <p:sp>
        <p:nvSpPr>
          <p:cNvPr id="37897" name="TextBox 5">
            <a:extLst>
              <a:ext uri="{FF2B5EF4-FFF2-40B4-BE49-F238E27FC236}">
                <a16:creationId xmlns:a16="http://schemas.microsoft.com/office/drawing/2014/main" id="{71CDD827-71C0-DCBC-540C-76EC8FCC7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3463925"/>
            <a:ext cx="1330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243270"/>
                </a:solidFill>
              </a:rPr>
              <a:t>¾ Size</a:t>
            </a:r>
          </a:p>
        </p:txBody>
      </p:sp>
      <p:sp>
        <p:nvSpPr>
          <p:cNvPr id="37898" name="TextBox 6">
            <a:extLst>
              <a:ext uri="{FF2B5EF4-FFF2-40B4-BE49-F238E27FC236}">
                <a16:creationId xmlns:a16="http://schemas.microsoft.com/office/drawing/2014/main" id="{29B0DFE7-03BC-167E-8849-7B8D1707A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238" y="3081338"/>
            <a:ext cx="1579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243270"/>
                </a:solidFill>
              </a:rPr>
              <a:t>Full Size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equip">
            <a:extLst>
              <a:ext uri="{FF2B5EF4-FFF2-40B4-BE49-F238E27FC236}">
                <a16:creationId xmlns:a16="http://schemas.microsoft.com/office/drawing/2014/main" id="{1CD39056-CFEB-9778-E250-C768F7172F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828800"/>
            <a:ext cx="3962400" cy="4632325"/>
          </a:xfrm>
          <a:ln w="38100">
            <a:solidFill>
              <a:srgbClr val="243270"/>
            </a:solidFill>
            <a:miter lim="800000"/>
            <a:headEnd/>
            <a:tailEnd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742A3-BC4A-6930-F69B-7AE7A7F3E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250" y="1295400"/>
            <a:ext cx="8445500" cy="11430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Model and Serial #’s are located </a:t>
            </a:r>
            <a:r>
              <a:rPr lang="en-US" altLang="en-US" sz="2800" i="1">
                <a:solidFill>
                  <a:srgbClr val="24327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on the side of unit.</a:t>
            </a:r>
            <a:endParaRPr lang="en-US" sz="2800">
              <a:solidFill>
                <a:srgbClr val="2432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16" name="Picture 7">
            <a:extLst>
              <a:ext uri="{FF2B5EF4-FFF2-40B4-BE49-F238E27FC236}">
                <a16:creationId xmlns:a16="http://schemas.microsoft.com/office/drawing/2014/main" id="{06BBB14F-9F51-A2A3-7D7D-3D87B5EB5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33563"/>
            <a:ext cx="4024313" cy="46323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Box 4">
            <a:extLst>
              <a:ext uri="{FF2B5EF4-FFF2-40B4-BE49-F238E27FC236}">
                <a16:creationId xmlns:a16="http://schemas.microsoft.com/office/drawing/2014/main" id="{2BF23F66-3F1E-B396-7F69-DF03F9F2C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579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½ Size Hot Food Cabinet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45CCBCAE-589C-EB3D-772F-BD49FE3DD349}"/>
              </a:ext>
            </a:extLst>
          </p:cNvPr>
          <p:cNvSpPr/>
          <p:nvPr/>
        </p:nvSpPr>
        <p:spPr>
          <a:xfrm>
            <a:off x="3352800" y="3300413"/>
            <a:ext cx="1600200" cy="128587"/>
          </a:xfrm>
          <a:prstGeom prst="leftRightArrow">
            <a:avLst/>
          </a:prstGeom>
          <a:solidFill>
            <a:srgbClr val="ED2024"/>
          </a:solidFill>
          <a:ln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768A2-8118-A52F-33D7-720482F45515}"/>
              </a:ext>
            </a:extLst>
          </p:cNvPr>
          <p:cNvSpPr/>
          <p:nvPr/>
        </p:nvSpPr>
        <p:spPr>
          <a:xfrm>
            <a:off x="5105400" y="2895600"/>
            <a:ext cx="3352800" cy="914400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 advClick="0" advTm="1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10B5983-13BB-0A5F-D31F-E7D0C1423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42950"/>
            <a:ext cx="9296400" cy="762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800" cap="none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odel and serial #’s are located </a:t>
            </a:r>
            <a:r>
              <a:rPr lang="en-US" sz="2800" i="1" cap="none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back of the unit.</a:t>
            </a:r>
            <a:endParaRPr lang="en-US" sz="2800">
              <a:solidFill>
                <a:srgbClr val="243270"/>
              </a:solidFill>
            </a:endParaRPr>
          </a:p>
        </p:txBody>
      </p:sp>
      <p:pic>
        <p:nvPicPr>
          <p:cNvPr id="39939" name="Picture 4">
            <a:extLst>
              <a:ext uri="{FF2B5EF4-FFF2-40B4-BE49-F238E27FC236}">
                <a16:creationId xmlns:a16="http://schemas.microsoft.com/office/drawing/2014/main" id="{F37D5FB2-C768-3AD0-B26B-6384C2363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47800"/>
            <a:ext cx="4013200" cy="52800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5">
            <a:extLst>
              <a:ext uri="{FF2B5EF4-FFF2-40B4-BE49-F238E27FC236}">
                <a16:creationId xmlns:a16="http://schemas.microsoft.com/office/drawing/2014/main" id="{2F1C0E34-4E0B-D61B-5B70-F2269D38E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447800"/>
            <a:ext cx="4013200" cy="52800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Box 1">
            <a:extLst>
              <a:ext uri="{FF2B5EF4-FFF2-40B4-BE49-F238E27FC236}">
                <a16:creationId xmlns:a16="http://schemas.microsoft.com/office/drawing/2014/main" id="{F201D3E8-0951-0160-1133-75312E8A0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579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¾ Size Hot Food Cabinet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B071EF-8C2C-BBED-3E7D-0BF8CE091370}"/>
              </a:ext>
            </a:extLst>
          </p:cNvPr>
          <p:cNvSpPr/>
          <p:nvPr/>
        </p:nvSpPr>
        <p:spPr>
          <a:xfrm>
            <a:off x="6019800" y="2590800"/>
            <a:ext cx="2030413" cy="623888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C56AB4-FD03-BD91-5983-64E13FE5BA3F}"/>
              </a:ext>
            </a:extLst>
          </p:cNvPr>
          <p:cNvSpPr/>
          <p:nvPr/>
        </p:nvSpPr>
        <p:spPr>
          <a:xfrm>
            <a:off x="574675" y="2671763"/>
            <a:ext cx="3517900" cy="533400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4" name="TextBox 3">
            <a:extLst>
              <a:ext uri="{FF2B5EF4-FFF2-40B4-BE49-F238E27FC236}">
                <a16:creationId xmlns:a16="http://schemas.microsoft.com/office/drawing/2014/main" id="{7AFB7BC2-E45D-8805-AA3B-F3FE3EC2E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2676525"/>
            <a:ext cx="364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Look behind unit for #</a:t>
            </a:r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D24CCC3D-76E2-AD1B-C209-CD56AA5060B7}"/>
              </a:ext>
            </a:extLst>
          </p:cNvPr>
          <p:cNvSpPr/>
          <p:nvPr/>
        </p:nvSpPr>
        <p:spPr>
          <a:xfrm>
            <a:off x="4279900" y="2819400"/>
            <a:ext cx="1600200" cy="150813"/>
          </a:xfrm>
          <a:prstGeom prst="leftRightArrow">
            <a:avLst/>
          </a:prstGeom>
          <a:solidFill>
            <a:srgbClr val="ED2024"/>
          </a:solidFill>
          <a:ln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 advClick="0" advTm="17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81B965D3-3BB3-5196-DD4A-CBDBFC267B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038600" y="1219200"/>
            <a:ext cx="5181600" cy="1828800"/>
          </a:xfrm>
        </p:spPr>
        <p:txBody>
          <a:bodyPr/>
          <a:lstStyle/>
          <a:p>
            <a:pPr eaLnBrk="1" hangingPunct="1"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and Serial #’s for Full Size are located: </a:t>
            </a:r>
          </a:p>
          <a:p>
            <a:pPr eaLnBrk="1" hangingPunct="1"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r>
              <a:rPr lang="en-US" altLang="en-US" sz="2800" i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right-hand side or back of the unit.</a:t>
            </a:r>
          </a:p>
          <a:p>
            <a:pPr eaLnBrk="1" hangingPunct="1"/>
            <a:endParaRPr lang="en-US" altLang="en-US" sz="400">
              <a:solidFill>
                <a:srgbClr val="243270"/>
              </a:solidFill>
            </a:endParaRPr>
          </a:p>
        </p:txBody>
      </p:sp>
      <p:pic>
        <p:nvPicPr>
          <p:cNvPr id="40963" name="Picture 4">
            <a:extLst>
              <a:ext uri="{FF2B5EF4-FFF2-40B4-BE49-F238E27FC236}">
                <a16:creationId xmlns:a16="http://schemas.microsoft.com/office/drawing/2014/main" id="{CD35EC9C-0A2F-EC9D-6330-FF2D7125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066800"/>
            <a:ext cx="2584450" cy="56388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5">
            <a:extLst>
              <a:ext uri="{FF2B5EF4-FFF2-40B4-BE49-F238E27FC236}">
                <a16:creationId xmlns:a16="http://schemas.microsoft.com/office/drawing/2014/main" id="{8ABC3FBD-FBC8-3206-7A0C-2DDEE3A7C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00400"/>
            <a:ext cx="3381375" cy="35052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Box 1">
            <a:extLst>
              <a:ext uri="{FF2B5EF4-FFF2-40B4-BE49-F238E27FC236}">
                <a16:creationId xmlns:a16="http://schemas.microsoft.com/office/drawing/2014/main" id="{9A31AEC5-3C53-C7C9-5516-8BD6049DD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624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Size Hot Food Cabinet</a:t>
            </a: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17EE678D-54EF-260B-A4F0-E9EE823FA4F0}"/>
              </a:ext>
            </a:extLst>
          </p:cNvPr>
          <p:cNvSpPr/>
          <p:nvPr/>
        </p:nvSpPr>
        <p:spPr>
          <a:xfrm rot="1567234" flipV="1">
            <a:off x="3175000" y="3605213"/>
            <a:ext cx="2197100" cy="46037"/>
          </a:xfrm>
          <a:prstGeom prst="leftRightArrow">
            <a:avLst/>
          </a:prstGeom>
          <a:solidFill>
            <a:srgbClr val="ED2024"/>
          </a:solidFill>
          <a:ln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0F1C61-9EA2-AEB8-CDF5-79ADAE5B7229}"/>
              </a:ext>
            </a:extLst>
          </p:cNvPr>
          <p:cNvSpPr/>
          <p:nvPr/>
        </p:nvSpPr>
        <p:spPr>
          <a:xfrm>
            <a:off x="5410200" y="4038600"/>
            <a:ext cx="1576388" cy="457200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4409D320-3E31-94A9-0DC9-44B2659CD854}"/>
              </a:ext>
            </a:extLst>
          </p:cNvPr>
          <p:cNvSpPr/>
          <p:nvPr/>
        </p:nvSpPr>
        <p:spPr>
          <a:xfrm>
            <a:off x="2865438" y="2919413"/>
            <a:ext cx="265112" cy="280987"/>
          </a:xfrm>
          <a:prstGeom prst="mathMultiply">
            <a:avLst/>
          </a:prstGeom>
          <a:solidFill>
            <a:srgbClr val="F0502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 advClick="0" advTm="1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67AE55-27CE-3FA9-2E7A-E35228E27CD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9E1F954A-112C-7B5B-14A1-19872B3791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9838" y="1219200"/>
            <a:ext cx="4124325" cy="4573588"/>
          </a:xfrm>
        </p:spPr>
        <p:txBody>
          <a:bodyPr/>
          <a:lstStyle/>
          <a:p>
            <a:pPr marL="0" indent="0" algn="ctr" eaLnBrk="1" hangingPunct="1">
              <a:buFont typeface="Tw Cen MT" panose="020B0602020104020603" pitchFamily="34" charset="0"/>
              <a:buNone/>
              <a:defRPr/>
            </a:pPr>
            <a:r>
              <a:rPr lang="en-US" altLang="en-US" sz="3200" b="1" u="sng">
                <a:solidFill>
                  <a:srgbClr val="243270"/>
                </a:solidFill>
              </a:rPr>
              <a:t>6 Typical Fridge Models</a:t>
            </a:r>
          </a:p>
          <a:p>
            <a:pPr marL="228600" indent="-2286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</a:rPr>
              <a:t>One Section Reach-in </a:t>
            </a:r>
          </a:p>
          <a:p>
            <a:pPr marL="228600" indent="-2286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</a:rPr>
              <a:t>One Section Roll-in</a:t>
            </a:r>
          </a:p>
          <a:p>
            <a:pPr marL="228600" indent="-2286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</a:rPr>
              <a:t>Two Section Reach-in</a:t>
            </a:r>
          </a:p>
          <a:p>
            <a:pPr marL="228600" indent="-2286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</a:rPr>
              <a:t>Two Section Roll-in</a:t>
            </a:r>
          </a:p>
          <a:p>
            <a:pPr marL="228600" indent="-2286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</a:rPr>
              <a:t>Three Section Reach-in</a:t>
            </a:r>
          </a:p>
          <a:p>
            <a:pPr marL="228600" indent="-2286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</a:rPr>
              <a:t>Four Section Reach-in</a:t>
            </a:r>
          </a:p>
        </p:txBody>
      </p:sp>
      <p:sp>
        <p:nvSpPr>
          <p:cNvPr id="41988" name="TextBox 1">
            <a:extLst>
              <a:ext uri="{FF2B5EF4-FFF2-40B4-BE49-F238E27FC236}">
                <a16:creationId xmlns:a16="http://schemas.microsoft.com/office/drawing/2014/main" id="{CCD57B6A-42F6-91D0-AFB2-53F4777E2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Refrigeration</a:t>
            </a:r>
          </a:p>
        </p:txBody>
      </p:sp>
      <p:pic>
        <p:nvPicPr>
          <p:cNvPr id="41989" name="Picture 12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AB042D93-E254-2030-CE9B-DF976D66E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7143" r="22052" b="12857"/>
          <a:stretch>
            <a:fillRect/>
          </a:stretch>
        </p:blipFill>
        <p:spPr bwMode="auto">
          <a:xfrm>
            <a:off x="228600" y="44275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302253C-306E-8019-4FB5-78ACF19A1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4068763"/>
            <a:ext cx="299561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2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988268D7-7D20-9030-65FE-A8F0DD1B4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7143" r="22052" b="12857"/>
          <a:stretch>
            <a:fillRect/>
          </a:stretch>
        </p:blipFill>
        <p:spPr bwMode="auto">
          <a:xfrm>
            <a:off x="7315200" y="4648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2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E885B2DF-25CD-C711-5E88-2F73D84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7143" r="22052" b="12857"/>
          <a:stretch>
            <a:fillRect/>
          </a:stretch>
        </p:blipFill>
        <p:spPr bwMode="auto">
          <a:xfrm>
            <a:off x="7315200" y="5791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0366733C-D9DA-5CB8-1852-1D2ADC69EA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686800" cy="2209800"/>
          </a:xfrm>
        </p:spPr>
        <p:txBody>
          <a:bodyPr/>
          <a:lstStyle/>
          <a:p>
            <a:pPr marL="0" indent="0" eaLnBrk="1" hangingPunct="1">
              <a:buFont typeface="Tw Cen MT" panose="020B0602020104020603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Food Service Division is required to conduct a biannual equipment inventory of the cafeteria to determine what equipment is at each school site.</a:t>
            </a:r>
          </a:p>
          <a:p>
            <a:pPr marL="0" indent="0" eaLnBrk="1" hangingPunct="1">
              <a:buFont typeface="Tw Cen MT" panose="020B0602020104020603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equipment inventory:</a:t>
            </a:r>
          </a:p>
        </p:txBody>
      </p:sp>
      <p:sp>
        <p:nvSpPr>
          <p:cNvPr id="22531" name="TextBox 7">
            <a:extLst>
              <a:ext uri="{FF2B5EF4-FFF2-40B4-BE49-F238E27FC236}">
                <a16:creationId xmlns:a16="http://schemas.microsoft.com/office/drawing/2014/main" id="{17874429-F1FC-F947-0096-F323D2B4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8639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Importance</a:t>
            </a:r>
            <a:r>
              <a:rPr lang="en-US" altLang="en-US" sz="44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Equipment Inventory</a:t>
            </a:r>
          </a:p>
        </p:txBody>
      </p:sp>
      <p:sp>
        <p:nvSpPr>
          <p:cNvPr id="22532" name="Content Placeholder 2">
            <a:extLst>
              <a:ext uri="{FF2B5EF4-FFF2-40B4-BE49-F238E27FC236}">
                <a16:creationId xmlns:a16="http://schemas.microsoft.com/office/drawing/2014/main" id="{38922A34-A272-43C0-5CC5-278B76EB5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971800"/>
            <a:ext cx="7696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231775" indent="-231775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265113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447675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593725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776288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12334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16906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21478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26050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Manages equipment effectively, utilizing known quantities/numbers.</a:t>
            </a:r>
            <a:endParaRPr lang="en-US" altLang="en-US" sz="1000">
              <a:solidFill>
                <a:srgbClr val="2432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Develops realistic plans for future purchases.</a:t>
            </a:r>
            <a:endParaRPr lang="en-US" altLang="en-US" sz="1000">
              <a:solidFill>
                <a:srgbClr val="2432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Ensures that funds are not wasted procuring new equipment, while neglecting the replacement of existing equipment.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31917ED-1FD6-C3FA-2D9D-CCCE2E6077FC}"/>
              </a:ext>
            </a:extLst>
          </p:cNvPr>
          <p:cNvCxnSpPr>
            <a:cxnSpLocks/>
          </p:cNvCxnSpPr>
          <p:nvPr/>
        </p:nvCxnSpPr>
        <p:spPr>
          <a:xfrm flipV="1">
            <a:off x="304800" y="2349500"/>
            <a:ext cx="7391400" cy="12700"/>
          </a:xfrm>
          <a:prstGeom prst="line">
            <a:avLst/>
          </a:prstGeom>
          <a:ln>
            <a:solidFill>
              <a:srgbClr val="243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FE1F3E-0B47-865C-1D32-4B208262D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3038" y="933450"/>
            <a:ext cx="6000750" cy="15811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800">
                <a:solidFill>
                  <a:srgbClr val="243270"/>
                </a:solidFill>
                <a:ea typeface="+mj-ea"/>
                <a:cs typeface="+mj-cs"/>
              </a:rPr>
              <a:t>Model and Serial #’s are located:</a:t>
            </a:r>
            <a:br>
              <a:rPr lang="en-US" sz="2800">
                <a:solidFill>
                  <a:srgbClr val="243270"/>
                </a:solidFill>
                <a:ea typeface="+mj-ea"/>
                <a:cs typeface="+mj-cs"/>
              </a:rPr>
            </a:br>
            <a:r>
              <a:rPr lang="en-US" sz="2800" i="1">
                <a:solidFill>
                  <a:srgbClr val="243270"/>
                </a:solidFill>
                <a:ea typeface="+mj-ea"/>
                <a:cs typeface="+mj-cs"/>
              </a:rPr>
              <a:t>on the inside upper left or upper right wall.</a:t>
            </a:r>
            <a:endParaRPr lang="en-US" sz="2800">
              <a:solidFill>
                <a:srgbClr val="243270"/>
              </a:solidFill>
            </a:endParaRPr>
          </a:p>
        </p:txBody>
      </p:sp>
      <p:pic>
        <p:nvPicPr>
          <p:cNvPr id="43011" name="Picture 5">
            <a:extLst>
              <a:ext uri="{FF2B5EF4-FFF2-40B4-BE49-F238E27FC236}">
                <a16:creationId xmlns:a16="http://schemas.microsoft.com/office/drawing/2014/main" id="{F13CE70C-50F0-F2FB-6AD1-6A4389F2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828800"/>
            <a:ext cx="2590800" cy="4818063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6">
            <a:extLst>
              <a:ext uri="{FF2B5EF4-FFF2-40B4-BE49-F238E27FC236}">
                <a16:creationId xmlns:a16="http://schemas.microsoft.com/office/drawing/2014/main" id="{24FEF32B-3308-0EE4-6FF8-B88789485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2165350"/>
            <a:ext cx="3155950" cy="43116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0698A4E6-9455-EC1E-A11C-2520E2C9E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113088"/>
            <a:ext cx="2600325" cy="28924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Box 6">
            <a:extLst>
              <a:ext uri="{FF2B5EF4-FFF2-40B4-BE49-F238E27FC236}">
                <a16:creationId xmlns:a16="http://schemas.microsoft.com/office/drawing/2014/main" id="{89F83E90-CB47-7671-AD8C-EBCD7701F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411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Reach-In/ Roll-In 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C9FD2D40-1494-A7B6-1CD9-D53B84708CA4}"/>
              </a:ext>
            </a:extLst>
          </p:cNvPr>
          <p:cNvSpPr/>
          <p:nvPr/>
        </p:nvSpPr>
        <p:spPr>
          <a:xfrm>
            <a:off x="5105400" y="3916363"/>
            <a:ext cx="1524000" cy="122237"/>
          </a:xfrm>
          <a:prstGeom prst="leftRightArrow">
            <a:avLst/>
          </a:prstGeom>
          <a:solidFill>
            <a:srgbClr val="ED2024"/>
          </a:solidFill>
          <a:ln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ACBF50EE-1584-DE83-BEA7-30EDC05D8FFB}"/>
              </a:ext>
            </a:extLst>
          </p:cNvPr>
          <p:cNvSpPr/>
          <p:nvPr/>
        </p:nvSpPr>
        <p:spPr>
          <a:xfrm>
            <a:off x="2471738" y="3913188"/>
            <a:ext cx="1524000" cy="122237"/>
          </a:xfrm>
          <a:prstGeom prst="leftRightArrow">
            <a:avLst/>
          </a:prstGeom>
          <a:solidFill>
            <a:srgbClr val="ED2024"/>
          </a:solidFill>
          <a:ln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BB998F-896F-3493-F79D-595AB77EEB03}"/>
              </a:ext>
            </a:extLst>
          </p:cNvPr>
          <p:cNvSpPr/>
          <p:nvPr/>
        </p:nvSpPr>
        <p:spPr>
          <a:xfrm>
            <a:off x="6705600" y="3810000"/>
            <a:ext cx="2238375" cy="457200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advClick="0" advTm="2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902925-8BC4-6B18-3CC3-990DB725F5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9DA75713-68C1-1A0A-704A-AC183AB849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05063" y="1219200"/>
            <a:ext cx="4333875" cy="4038600"/>
          </a:xfrm>
        </p:spPr>
        <p:txBody>
          <a:bodyPr/>
          <a:lstStyle/>
          <a:p>
            <a:pPr marL="0" indent="0" eaLnBrk="1" hangingPunct="1">
              <a:buFont typeface="Tw Cen MT" panose="020B0602020104020603" pitchFamily="34" charset="0"/>
              <a:buNone/>
              <a:defRPr/>
            </a:pPr>
            <a:r>
              <a:rPr lang="en-US" altLang="en-US" sz="3200" b="1" u="sng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Typical Freezer Models</a:t>
            </a:r>
          </a:p>
          <a:p>
            <a:pPr marL="231775" indent="-231775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Section Reach-in</a:t>
            </a:r>
          </a:p>
          <a:p>
            <a:pPr marL="231775" indent="-231775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Section Reach-in</a:t>
            </a:r>
          </a:p>
          <a:p>
            <a:pPr marL="231775" indent="-231775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Section Reach-in</a:t>
            </a:r>
          </a:p>
          <a:p>
            <a:pPr marL="231775" indent="-231775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Section Reach-in</a:t>
            </a:r>
          </a:p>
          <a:p>
            <a:pPr marL="231775" indent="-231775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Spot Freezer </a:t>
            </a:r>
          </a:p>
          <a:p>
            <a:pPr marL="174625" lvl="1" indent="0" eaLnBrk="1" hangingPunct="1">
              <a:buFont typeface="Wingdings 3" panose="05040102010807070707" pitchFamily="18" charset="2"/>
              <a:buNone/>
              <a:defRPr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>
                <a:solidFill>
                  <a:srgbClr val="1CAD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(“Ice-cream freezer”)</a:t>
            </a:r>
          </a:p>
        </p:txBody>
      </p:sp>
      <p:sp>
        <p:nvSpPr>
          <p:cNvPr id="44036" name="TextBox 1">
            <a:extLst>
              <a:ext uri="{FF2B5EF4-FFF2-40B4-BE49-F238E27FC236}">
                <a16:creationId xmlns:a16="http://schemas.microsoft.com/office/drawing/2014/main" id="{C8017C46-8B7B-C69A-02B6-09ECBB596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2209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Freezers</a:t>
            </a:r>
          </a:p>
        </p:txBody>
      </p:sp>
      <p:pic>
        <p:nvPicPr>
          <p:cNvPr id="44037" name="Picture 4" descr="equip">
            <a:extLst>
              <a:ext uri="{FF2B5EF4-FFF2-40B4-BE49-F238E27FC236}">
                <a16:creationId xmlns:a16="http://schemas.microsoft.com/office/drawing/2014/main" id="{D939D621-5FFA-830D-B1D8-895C041E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2819400"/>
            <a:ext cx="1947862" cy="39084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5" descr="equip">
            <a:extLst>
              <a:ext uri="{FF2B5EF4-FFF2-40B4-BE49-F238E27FC236}">
                <a16:creationId xmlns:a16="http://schemas.microsoft.com/office/drawing/2014/main" id="{CB44CB72-F336-3019-C8B2-79F8980D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1947863" cy="39084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68AFD7-00A4-562E-1220-F1AFAA0CD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32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</a:t>
            </a:r>
            <a:endParaRPr lang="en-US" sz="3200" kern="0">
              <a:latin typeface="+mn-lt"/>
            </a:endParaRPr>
          </a:p>
        </p:txBody>
      </p:sp>
      <p:pic>
        <p:nvPicPr>
          <p:cNvPr id="45059" name="Picture 6">
            <a:extLst>
              <a:ext uri="{FF2B5EF4-FFF2-40B4-BE49-F238E27FC236}">
                <a16:creationId xmlns:a16="http://schemas.microsoft.com/office/drawing/2014/main" id="{7901F0FD-1742-0AF7-6939-C72E56058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33550"/>
            <a:ext cx="3886200" cy="27432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equip">
            <a:extLst>
              <a:ext uri="{FF2B5EF4-FFF2-40B4-BE49-F238E27FC236}">
                <a16:creationId xmlns:a16="http://schemas.microsoft.com/office/drawing/2014/main" id="{3AAA1161-86C6-0DE8-E2F6-9925DCDAD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3550"/>
            <a:ext cx="2133600" cy="49466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equip">
            <a:extLst>
              <a:ext uri="{FF2B5EF4-FFF2-40B4-BE49-F238E27FC236}">
                <a16:creationId xmlns:a16="http://schemas.microsoft.com/office/drawing/2014/main" id="{4CC62A00-A1B9-1397-63E6-18829A6CF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33550"/>
            <a:ext cx="1981200" cy="49466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B32769B-C1CD-F283-1866-20D6CA178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52400"/>
            <a:ext cx="9010650" cy="152876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kern="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and Serial #’s of Reach-in Freezers located: </a:t>
            </a:r>
            <a:br>
              <a:rPr lang="en-US" sz="4000" kern="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i="1" kern="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inside upper left/right wall</a:t>
            </a:r>
            <a:endParaRPr lang="en-US" sz="4000" i="1">
              <a:solidFill>
                <a:srgbClr val="2432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063" name="Picture 4">
            <a:extLst>
              <a:ext uri="{FF2B5EF4-FFF2-40B4-BE49-F238E27FC236}">
                <a16:creationId xmlns:a16="http://schemas.microsoft.com/office/drawing/2014/main" id="{2BEC6F81-2499-EDBF-0A2B-CE45E11B8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81550"/>
            <a:ext cx="3886200" cy="1924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200CBF-9830-794A-D045-40E22ED09E88}"/>
              </a:ext>
            </a:extLst>
          </p:cNvPr>
          <p:cNvCxnSpPr>
            <a:cxnSpLocks/>
          </p:cNvCxnSpPr>
          <p:nvPr/>
        </p:nvCxnSpPr>
        <p:spPr>
          <a:xfrm>
            <a:off x="4191000" y="3124200"/>
            <a:ext cx="2438400" cy="0"/>
          </a:xfrm>
          <a:prstGeom prst="straightConnector1">
            <a:avLst/>
          </a:prstGeom>
          <a:ln w="38100">
            <a:solidFill>
              <a:srgbClr val="ED20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031E72-43B3-4C1E-E168-8108A4727928}"/>
              </a:ext>
            </a:extLst>
          </p:cNvPr>
          <p:cNvCxnSpPr>
            <a:cxnSpLocks/>
          </p:cNvCxnSpPr>
          <p:nvPr/>
        </p:nvCxnSpPr>
        <p:spPr>
          <a:xfrm flipV="1">
            <a:off x="1600200" y="3124200"/>
            <a:ext cx="2590800" cy="293688"/>
          </a:xfrm>
          <a:prstGeom prst="straightConnector1">
            <a:avLst/>
          </a:prstGeom>
          <a:ln w="38100">
            <a:solidFill>
              <a:srgbClr val="ED20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645C537-2DD4-15DD-641A-C609C7BBE5D5}"/>
              </a:ext>
            </a:extLst>
          </p:cNvPr>
          <p:cNvSpPr/>
          <p:nvPr/>
        </p:nvSpPr>
        <p:spPr>
          <a:xfrm>
            <a:off x="6756400" y="2590800"/>
            <a:ext cx="584200" cy="914400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AEC69-7F57-0F50-BFF5-329D678738F3}"/>
              </a:ext>
            </a:extLst>
          </p:cNvPr>
          <p:cNvSpPr/>
          <p:nvPr/>
        </p:nvSpPr>
        <p:spPr>
          <a:xfrm>
            <a:off x="5638800" y="5257800"/>
            <a:ext cx="3352800" cy="304800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7AC84B-1F0E-6033-8F0C-46280CB911AF}"/>
              </a:ext>
            </a:extLst>
          </p:cNvPr>
          <p:cNvCxnSpPr>
            <a:cxnSpLocks/>
          </p:cNvCxnSpPr>
          <p:nvPr/>
        </p:nvCxnSpPr>
        <p:spPr>
          <a:xfrm>
            <a:off x="7010400" y="3657600"/>
            <a:ext cx="0" cy="1381125"/>
          </a:xfrm>
          <a:prstGeom prst="straightConnector1">
            <a:avLst/>
          </a:prstGeom>
          <a:ln w="38100">
            <a:solidFill>
              <a:srgbClr val="ED20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D66FE2-7781-D340-9BA5-6BC65C05B5E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5146D90-B1A2-50F4-EB64-317C6CA81DC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" y="1219200"/>
            <a:ext cx="4137025" cy="5257800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Tw Cen MT" panose="020B0602020104020603" pitchFamily="34" charset="0"/>
              <a:buNone/>
              <a:defRPr/>
            </a:pPr>
            <a:r>
              <a:rPr lang="en-US" sz="12800" b="1" u="sng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Typical Models</a:t>
            </a:r>
          </a:p>
          <a:p>
            <a:pPr marL="231775" indent="-23177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Compartment </a:t>
            </a:r>
          </a:p>
          <a:p>
            <a:pPr marL="231775" indent="-23177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Compartment</a:t>
            </a:r>
          </a:p>
          <a:p>
            <a:pPr marL="231775" indent="-23177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Conveyor</a:t>
            </a:r>
          </a:p>
          <a:p>
            <a:pPr marL="231775" indent="-23177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Combination</a:t>
            </a:r>
          </a:p>
          <a:p>
            <a:pPr marL="91440" indent="-91440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en-US" sz="7600">
              <a:solidFill>
                <a:srgbClr val="243270"/>
              </a:solidFill>
            </a:endParaRPr>
          </a:p>
          <a:p>
            <a:pPr marL="91440" indent="-9144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2800" b="1" u="sng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1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" indent="-9144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1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When inventorying a two-compartment oven, </a:t>
            </a:r>
            <a:r>
              <a:rPr lang="en-US" sz="1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n-US" sz="11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 number </a:t>
            </a:r>
            <a:r>
              <a:rPr lang="en-US" sz="11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provided for both compartments</a:t>
            </a:r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B73742FE-BC20-5E81-0112-C6823E892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1230313"/>
            <a:ext cx="4375150" cy="52673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Box 1">
            <a:extLst>
              <a:ext uri="{FF2B5EF4-FFF2-40B4-BE49-F238E27FC236}">
                <a16:creationId xmlns:a16="http://schemas.microsoft.com/office/drawing/2014/main" id="{4647DE7C-C969-16F7-9841-9448E76ED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167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E9028-B778-ADD0-BDE3-56D64D22A53E}"/>
              </a:ext>
            </a:extLst>
          </p:cNvPr>
          <p:cNvSpPr/>
          <p:nvPr/>
        </p:nvSpPr>
        <p:spPr>
          <a:xfrm>
            <a:off x="5181600" y="3429000"/>
            <a:ext cx="3298825" cy="685800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39778-5998-BAAD-B437-9AC79AE782B4}"/>
              </a:ext>
            </a:extLst>
          </p:cNvPr>
          <p:cNvSpPr/>
          <p:nvPr/>
        </p:nvSpPr>
        <p:spPr>
          <a:xfrm>
            <a:off x="5181600" y="5867400"/>
            <a:ext cx="3298825" cy="630238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88" name="TextBox 4">
            <a:extLst>
              <a:ext uri="{FF2B5EF4-FFF2-40B4-BE49-F238E27FC236}">
                <a16:creationId xmlns:a16="http://schemas.microsoft.com/office/drawing/2014/main" id="{3A57A0B6-74CB-E2BE-7BAA-91F0421C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3355975"/>
            <a:ext cx="35544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/>
              <a:t>Remove to locate Model and Serial #.</a:t>
            </a:r>
          </a:p>
        </p:txBody>
      </p:sp>
      <p:sp>
        <p:nvSpPr>
          <p:cNvPr id="46089" name="TextBox 6">
            <a:extLst>
              <a:ext uri="{FF2B5EF4-FFF2-40B4-BE49-F238E27FC236}">
                <a16:creationId xmlns:a16="http://schemas.microsoft.com/office/drawing/2014/main" id="{7ED1FB96-6E12-6FF8-1DB7-113EE7925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5754688"/>
            <a:ext cx="35544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/>
              <a:t>One board number for</a:t>
            </a:r>
          </a:p>
          <a:p>
            <a:pPr algn="ctr"/>
            <a:r>
              <a:rPr lang="en-US" altLang="en-US" sz="2400"/>
              <a:t>Both compartments.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62FCEA-3D02-64DB-25C9-5E8732EB6EA6}"/>
              </a:ext>
            </a:extLst>
          </p:cNvPr>
          <p:cNvCxnSpPr/>
          <p:nvPr/>
        </p:nvCxnSpPr>
        <p:spPr>
          <a:xfrm>
            <a:off x="5257800" y="4224338"/>
            <a:ext cx="0" cy="1566862"/>
          </a:xfrm>
          <a:prstGeom prst="straightConnector1">
            <a:avLst/>
          </a:prstGeom>
          <a:ln w="38100">
            <a:solidFill>
              <a:srgbClr val="ED20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6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9774CB4-CE98-65D1-996D-53BA5815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304800"/>
            <a:ext cx="7773987" cy="990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800" cap="none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odel and serial number for ovens are found by </a:t>
            </a:r>
            <a:r>
              <a:rPr lang="en-US" altLang="en-US" sz="2800" u="sng" cap="none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pulling (top or bottom) front burner panel off</a:t>
            </a:r>
            <a:r>
              <a:rPr lang="en-US" altLang="en-US" sz="2800" cap="none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cap="none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view information.</a:t>
            </a:r>
            <a:endParaRPr lang="en-US" altLang="en-US" sz="2800">
              <a:solidFill>
                <a:srgbClr val="2432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E82B21B6-1088-8D15-B754-7A4069086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403350"/>
            <a:ext cx="3821113" cy="52895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3925FA6C-CD88-F7AE-863C-057A5B1B5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403350"/>
            <a:ext cx="3821112" cy="52800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Line 7">
            <a:extLst>
              <a:ext uri="{FF2B5EF4-FFF2-40B4-BE49-F238E27FC236}">
                <a16:creationId xmlns:a16="http://schemas.microsoft.com/office/drawing/2014/main" id="{92D284EE-085B-614B-7CA9-58BB30956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1300" y="3946525"/>
            <a:ext cx="1663700" cy="158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4725A-901B-F5FC-B4B4-B057004020DC}"/>
              </a:ext>
            </a:extLst>
          </p:cNvPr>
          <p:cNvSpPr/>
          <p:nvPr/>
        </p:nvSpPr>
        <p:spPr>
          <a:xfrm>
            <a:off x="5859463" y="3505200"/>
            <a:ext cx="1181100" cy="762000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19006-9BB5-4E7C-D535-4F07FD8F34A3}"/>
              </a:ext>
            </a:extLst>
          </p:cNvPr>
          <p:cNvSpPr/>
          <p:nvPr/>
        </p:nvSpPr>
        <p:spPr>
          <a:xfrm>
            <a:off x="935038" y="3657600"/>
            <a:ext cx="3027362" cy="762000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12" name="TextBox 6">
            <a:extLst>
              <a:ext uri="{FF2B5EF4-FFF2-40B4-BE49-F238E27FC236}">
                <a16:creationId xmlns:a16="http://schemas.microsoft.com/office/drawing/2014/main" id="{EA537563-E6D1-4288-21E7-7E7CDE347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724275"/>
            <a:ext cx="2963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Remove carefully</a:t>
            </a:r>
          </a:p>
        </p:txBody>
      </p:sp>
    </p:spTree>
  </p:cSld>
  <p:clrMapOvr>
    <a:masterClrMapping/>
  </p:clrMapOvr>
  <p:transition spd="slow" advClick="0" advTm="8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F50AA7-EC13-97FF-AB5F-847F08351A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5" name="Content Placeholder 8">
            <a:extLst>
              <a:ext uri="{FF2B5EF4-FFF2-40B4-BE49-F238E27FC236}">
                <a16:creationId xmlns:a16="http://schemas.microsoft.com/office/drawing/2014/main" id="{DC8B25B5-4879-3CD1-8B04-447758DACA8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04788" y="1676400"/>
            <a:ext cx="3681412" cy="2290763"/>
          </a:xfrm>
        </p:spPr>
        <p:txBody>
          <a:bodyPr/>
          <a:lstStyle/>
          <a:p>
            <a:pPr marL="0" indent="0" eaLnBrk="1" hangingPunct="1">
              <a:spcAft>
                <a:spcPct val="0"/>
              </a:spcAft>
              <a:buFont typeface="Tw Cen MT" panose="020B0602020104020603" pitchFamily="34" charset="0"/>
              <a:buNone/>
              <a:defRPr/>
            </a:pPr>
            <a:r>
              <a:rPr lang="en-US" altLang="en-US" sz="3200" b="1" u="sng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Typical Models:</a:t>
            </a:r>
          </a:p>
          <a:p>
            <a:pPr marL="231775" indent="-231775" eaLnBrk="1" hangingPunct="1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Burner</a:t>
            </a:r>
          </a:p>
          <a:p>
            <a:pPr marL="231775" indent="-231775" eaLnBrk="1" hangingPunct="1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Burner</a:t>
            </a:r>
          </a:p>
          <a:p>
            <a:pPr marL="231775" indent="-231775" eaLnBrk="1" hangingPunct="1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 Burner w/Oven</a:t>
            </a: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3C616694-9868-7285-23EF-D1ABDA548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1219200"/>
            <a:ext cx="4495800" cy="5334000"/>
          </a:xfrm>
          <a:prstGeom prst="rect">
            <a:avLst/>
          </a:prstGeom>
          <a:solidFill>
            <a:srgbClr val="DFE3E5"/>
          </a:solidFill>
          <a:ln w="38100">
            <a:solidFill>
              <a:srgbClr val="243270"/>
            </a:solidFill>
            <a:miter lim="800000"/>
            <a:headEnd/>
            <a:tailEnd/>
          </a:ln>
        </p:spPr>
      </p:pic>
      <p:sp>
        <p:nvSpPr>
          <p:cNvPr id="48133" name="Line 7">
            <a:extLst>
              <a:ext uri="{FF2B5EF4-FFF2-40B4-BE49-F238E27FC236}">
                <a16:creationId xmlns:a16="http://schemas.microsoft.com/office/drawing/2014/main" id="{B94A2E29-0BE6-4FAF-352C-AFEB14D3C2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0" y="6324600"/>
            <a:ext cx="3403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TextBox 1">
            <a:extLst>
              <a:ext uri="{FF2B5EF4-FFF2-40B4-BE49-F238E27FC236}">
                <a16:creationId xmlns:a16="http://schemas.microsoft.com/office/drawing/2014/main" id="{84E7E70F-1AB5-D707-5B53-A4DD93249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1905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1F078-44F1-B3BC-4980-948934B1F6B8}"/>
              </a:ext>
            </a:extLst>
          </p:cNvPr>
          <p:cNvSpPr/>
          <p:nvPr/>
        </p:nvSpPr>
        <p:spPr>
          <a:xfrm>
            <a:off x="5254625" y="6019800"/>
            <a:ext cx="2514600" cy="3810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48136" name="TextBox 10">
            <a:extLst>
              <a:ext uri="{FF2B5EF4-FFF2-40B4-BE49-F238E27FC236}">
                <a16:creationId xmlns:a16="http://schemas.microsoft.com/office/drawing/2014/main" id="{73BC5B78-8ECC-8163-86F2-12FA7A8F5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37100"/>
            <a:ext cx="3124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90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u="sng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bottom panel for Model and Serial numbers </a:t>
            </a:r>
            <a:endParaRPr lang="en-US" altLang="en-US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37" name="TextBox 11">
            <a:extLst>
              <a:ext uri="{FF2B5EF4-FFF2-40B4-BE49-F238E27FC236}">
                <a16:creationId xmlns:a16="http://schemas.microsoft.com/office/drawing/2014/main" id="{235FC73B-A4C2-0882-C43C-F466F2C5F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925" y="5948363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Remove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A5599E56-F6DA-5C2B-081C-0A5F9DA62DD0}"/>
              </a:ext>
            </a:extLst>
          </p:cNvPr>
          <p:cNvSpPr/>
          <p:nvPr/>
        </p:nvSpPr>
        <p:spPr>
          <a:xfrm>
            <a:off x="1714500" y="6278563"/>
            <a:ext cx="92075" cy="92075"/>
          </a:xfrm>
          <a:prstGeom prst="flowChartConnector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</p:spTree>
  </p:cSld>
  <p:clrMapOvr>
    <a:masterClrMapping/>
  </p:clrMapOvr>
  <p:transition advClick="0" advTm="7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95E7E6-95E4-BC4F-D25C-EF36EC407A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155" name="TextBox 1">
            <a:extLst>
              <a:ext uri="{FF2B5EF4-FFF2-40B4-BE49-F238E27FC236}">
                <a16:creationId xmlns:a16="http://schemas.microsoft.com/office/drawing/2014/main" id="{9E2A29E2-9CCB-F98B-B08D-720F6715A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7543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Cafeteria Equipment</a:t>
            </a:r>
          </a:p>
        </p:txBody>
      </p:sp>
      <p:sp>
        <p:nvSpPr>
          <p:cNvPr id="49156" name="TextBox 1">
            <a:extLst>
              <a:ext uri="{FF2B5EF4-FFF2-40B4-BE49-F238E27FC236}">
                <a16:creationId xmlns:a16="http://schemas.microsoft.com/office/drawing/2014/main" id="{DCA15A25-EDCD-23E2-F9B4-131F9D3B7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06463"/>
            <a:ext cx="8382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additional equipment you will have to inventory, depending on your school site and service you provide.</a:t>
            </a:r>
          </a:p>
        </p:txBody>
      </p:sp>
      <p:pic>
        <p:nvPicPr>
          <p:cNvPr id="49157" name="Picture 4">
            <a:extLst>
              <a:ext uri="{FF2B5EF4-FFF2-40B4-BE49-F238E27FC236}">
                <a16:creationId xmlns:a16="http://schemas.microsoft.com/office/drawing/2014/main" id="{16AD93DC-B5AB-78F9-754E-B5E11B7C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3536950"/>
            <a:ext cx="1404937" cy="1416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4">
            <a:extLst>
              <a:ext uri="{FF2B5EF4-FFF2-40B4-BE49-F238E27FC236}">
                <a16:creationId xmlns:a16="http://schemas.microsoft.com/office/drawing/2014/main" id="{E20F4824-0AD6-8E87-822A-FA9130569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3536950"/>
            <a:ext cx="1406525" cy="1416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4">
            <a:extLst>
              <a:ext uri="{FF2B5EF4-FFF2-40B4-BE49-F238E27FC236}">
                <a16:creationId xmlns:a16="http://schemas.microsoft.com/office/drawing/2014/main" id="{0F088A82-73DD-B3A6-BE60-CCE7798E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936750"/>
            <a:ext cx="1404937" cy="1385888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4">
            <a:extLst>
              <a:ext uri="{FF2B5EF4-FFF2-40B4-BE49-F238E27FC236}">
                <a16:creationId xmlns:a16="http://schemas.microsoft.com/office/drawing/2014/main" id="{5658B015-B44B-5383-05A6-16D373452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36750"/>
            <a:ext cx="1404938" cy="1385888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6">
            <a:extLst>
              <a:ext uri="{FF2B5EF4-FFF2-40B4-BE49-F238E27FC236}">
                <a16:creationId xmlns:a16="http://schemas.microsoft.com/office/drawing/2014/main" id="{139C6227-F106-6F30-1CA4-33D24E7B7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5213350"/>
            <a:ext cx="1417638" cy="1416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4">
            <a:extLst>
              <a:ext uri="{FF2B5EF4-FFF2-40B4-BE49-F238E27FC236}">
                <a16:creationId xmlns:a16="http://schemas.microsoft.com/office/drawing/2014/main" id="{71FF83F7-2E88-48A6-85A1-00F9D5E3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97475"/>
            <a:ext cx="1419225" cy="1416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Picture 4">
            <a:extLst>
              <a:ext uri="{FF2B5EF4-FFF2-40B4-BE49-F238E27FC236}">
                <a16:creationId xmlns:a16="http://schemas.microsoft.com/office/drawing/2014/main" id="{3E3BCFD9-E410-3FC9-3828-0D4346BE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5213350"/>
            <a:ext cx="1481138" cy="1416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4">
            <a:extLst>
              <a:ext uri="{FF2B5EF4-FFF2-40B4-BE49-F238E27FC236}">
                <a16:creationId xmlns:a16="http://schemas.microsoft.com/office/drawing/2014/main" id="{B4CCCD9F-9520-6114-4B43-D3C7E31A4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5213350"/>
            <a:ext cx="1420812" cy="1416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5" name="Picture 5">
            <a:extLst>
              <a:ext uri="{FF2B5EF4-FFF2-40B4-BE49-F238E27FC236}">
                <a16:creationId xmlns:a16="http://schemas.microsoft.com/office/drawing/2014/main" id="{1198BBFF-8A6C-C5C5-B92E-FEB3174F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5213350"/>
            <a:ext cx="1455737" cy="1416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4">
            <a:extLst>
              <a:ext uri="{FF2B5EF4-FFF2-40B4-BE49-F238E27FC236}">
                <a16:creationId xmlns:a16="http://schemas.microsoft.com/office/drawing/2014/main" id="{44306386-1DDD-437F-A711-9C1F5E22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3536950"/>
            <a:ext cx="1481138" cy="1416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7" name="Picture 4">
            <a:extLst>
              <a:ext uri="{FF2B5EF4-FFF2-40B4-BE49-F238E27FC236}">
                <a16:creationId xmlns:a16="http://schemas.microsoft.com/office/drawing/2014/main" id="{C0EAC9B1-2EF0-9FF0-6B09-57465716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36950"/>
            <a:ext cx="1419225" cy="1416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Content Placeholder 3">
            <a:extLst>
              <a:ext uri="{FF2B5EF4-FFF2-40B4-BE49-F238E27FC236}">
                <a16:creationId xmlns:a16="http://schemas.microsoft.com/office/drawing/2014/main" id="{CFA21338-2E16-CC6A-1FB2-D408CDF2361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4400" y="3536950"/>
            <a:ext cx="1404938" cy="1416050"/>
          </a:xfrm>
          <a:ln w="38100">
            <a:solidFill>
              <a:srgbClr val="24327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E21E1E96-D7D7-58B5-EAEF-D20702E602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6213" y="1066800"/>
            <a:ext cx="7824787" cy="8382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and Serial numbers are located </a:t>
            </a:r>
            <a:r>
              <a:rPr lang="en-US" altLang="en-US" sz="2800" i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inside wall of the unit.</a:t>
            </a:r>
          </a:p>
        </p:txBody>
      </p:sp>
      <p:pic>
        <p:nvPicPr>
          <p:cNvPr id="50179" name="Picture 4">
            <a:extLst>
              <a:ext uri="{FF2B5EF4-FFF2-40B4-BE49-F238E27FC236}">
                <a16:creationId xmlns:a16="http://schemas.microsoft.com/office/drawing/2014/main" id="{91A85916-8724-4A74-D2FD-74860BEB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71675"/>
            <a:ext cx="4876800" cy="467677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5">
            <a:extLst>
              <a:ext uri="{FF2B5EF4-FFF2-40B4-BE49-F238E27FC236}">
                <a16:creationId xmlns:a16="http://schemas.microsoft.com/office/drawing/2014/main" id="{2D471D6B-FFD0-2861-F051-BF4B281A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981200"/>
            <a:ext cx="3554413" cy="4675188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Box 1">
            <a:extLst>
              <a:ext uri="{FF2B5EF4-FFF2-40B4-BE49-F238E27FC236}">
                <a16:creationId xmlns:a16="http://schemas.microsoft.com/office/drawing/2014/main" id="{F972EFD5-1017-E4A6-5CBA-C308FBDC7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9220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Cashier Stand And Condiment Counter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988C6E-85D6-0BB2-D158-819E372E15F1}"/>
              </a:ext>
            </a:extLst>
          </p:cNvPr>
          <p:cNvCxnSpPr>
            <a:cxnSpLocks/>
          </p:cNvCxnSpPr>
          <p:nvPr/>
        </p:nvCxnSpPr>
        <p:spPr>
          <a:xfrm>
            <a:off x="4267200" y="4191000"/>
            <a:ext cx="1981200" cy="0"/>
          </a:xfrm>
          <a:prstGeom prst="straightConnector1">
            <a:avLst/>
          </a:prstGeom>
          <a:ln w="38100">
            <a:solidFill>
              <a:srgbClr val="ED202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B86906D5-8F2D-0D0B-BDA9-479CDF20EBB8}"/>
              </a:ext>
            </a:extLst>
          </p:cNvPr>
          <p:cNvSpPr/>
          <p:nvPr/>
        </p:nvSpPr>
        <p:spPr>
          <a:xfrm>
            <a:off x="3867150" y="3990975"/>
            <a:ext cx="265113" cy="282575"/>
          </a:xfrm>
          <a:prstGeom prst="mathMultiply">
            <a:avLst/>
          </a:prstGeom>
          <a:solidFill>
            <a:srgbClr val="F0502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32972-A613-A531-27F3-82AA1839835A}"/>
              </a:ext>
            </a:extLst>
          </p:cNvPr>
          <p:cNvSpPr/>
          <p:nvPr/>
        </p:nvSpPr>
        <p:spPr>
          <a:xfrm>
            <a:off x="6400800" y="3152775"/>
            <a:ext cx="838200" cy="1120775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advClick="0" advTm="8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65773766-6E1E-198E-5085-8BB4568AD7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915400" cy="10668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and Serial numbers are located </a:t>
            </a:r>
            <a:r>
              <a:rPr lang="en-US" altLang="en-US" sz="2800" i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inside wall of the unit. </a:t>
            </a: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397A4639-5893-D360-F60B-492ECC961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534400" cy="45720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Box 1">
            <a:extLst>
              <a:ext uri="{FF2B5EF4-FFF2-40B4-BE49-F238E27FC236}">
                <a16:creationId xmlns:a16="http://schemas.microsoft.com/office/drawing/2014/main" id="{6323373D-926A-C1A6-4615-2DB3DFAD5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266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Tray Holder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5AD8D1-010D-897D-6623-498B73C8FEB8}"/>
              </a:ext>
            </a:extLst>
          </p:cNvPr>
          <p:cNvSpPr/>
          <p:nvPr/>
        </p:nvSpPr>
        <p:spPr>
          <a:xfrm>
            <a:off x="3444875" y="2667000"/>
            <a:ext cx="1241425" cy="4572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4F00A54-E78B-3DE2-1E23-90441B9510D4}"/>
              </a:ext>
            </a:extLst>
          </p:cNvPr>
          <p:cNvSpPr/>
          <p:nvPr/>
        </p:nvSpPr>
        <p:spPr>
          <a:xfrm>
            <a:off x="3932238" y="2767013"/>
            <a:ext cx="265112" cy="280987"/>
          </a:xfrm>
          <a:prstGeom prst="mathMultiply">
            <a:avLst/>
          </a:prstGeom>
          <a:solidFill>
            <a:srgbClr val="F0502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advClick="0" advTm="8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>
            <a:extLst>
              <a:ext uri="{FF2B5EF4-FFF2-40B4-BE49-F238E27FC236}">
                <a16:creationId xmlns:a16="http://schemas.microsoft.com/office/drawing/2014/main" id="{EA382158-AC1B-8D7D-97B5-6B0A53578E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686800" cy="1447800"/>
          </a:xfrm>
        </p:spPr>
        <p:txBody>
          <a:bodyPr/>
          <a:lstStyle/>
          <a:p>
            <a:pPr eaLnBrk="1" hangingPunct="1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and Serial #’s are located </a:t>
            </a:r>
            <a:r>
              <a:rPr lang="en-US" altLang="en-US" sz="2800" i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back of the unit, the model type is indicated in the Serial number.</a:t>
            </a:r>
          </a:p>
          <a:p>
            <a:pPr eaLnBrk="1" hangingPunct="1">
              <a:spcAft>
                <a:spcPct val="0"/>
              </a:spcAft>
              <a:buFont typeface="Wingdings 3" panose="05040102010807070707" pitchFamily="18" charset="2"/>
              <a:buChar char=""/>
            </a:pPr>
            <a:endParaRPr lang="en-US" altLang="en-US" sz="700">
              <a:solidFill>
                <a:srgbClr val="243270"/>
              </a:solidFill>
            </a:endParaRPr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CE4271DA-7497-C471-8B17-EE1E7161F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93888"/>
            <a:ext cx="5486400" cy="4659312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6">
            <a:extLst>
              <a:ext uri="{FF2B5EF4-FFF2-40B4-BE49-F238E27FC236}">
                <a16:creationId xmlns:a16="http://schemas.microsoft.com/office/drawing/2014/main" id="{29177774-8668-979D-19AB-1CCE4A8E0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905000"/>
            <a:ext cx="3124200" cy="4659313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TextBox 1">
            <a:extLst>
              <a:ext uri="{FF2B5EF4-FFF2-40B4-BE49-F238E27FC236}">
                <a16:creationId xmlns:a16="http://schemas.microsoft.com/office/drawing/2014/main" id="{8B2585D1-184B-746D-62FB-E1D3CDCCA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4463"/>
            <a:ext cx="861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 Merchandiser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C0A98B-D6E3-0127-E3DA-C0BDAA589AD7}"/>
              </a:ext>
            </a:extLst>
          </p:cNvPr>
          <p:cNvSpPr/>
          <p:nvPr/>
        </p:nvSpPr>
        <p:spPr>
          <a:xfrm>
            <a:off x="6172200" y="2209800"/>
            <a:ext cx="1295400" cy="449263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127638-14FF-0F2C-80BA-CDBD93DE8840}"/>
              </a:ext>
            </a:extLst>
          </p:cNvPr>
          <p:cNvSpPr/>
          <p:nvPr/>
        </p:nvSpPr>
        <p:spPr>
          <a:xfrm>
            <a:off x="2514600" y="2514600"/>
            <a:ext cx="495300" cy="449263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52232" name="Line 10">
            <a:extLst>
              <a:ext uri="{FF2B5EF4-FFF2-40B4-BE49-F238E27FC236}">
                <a16:creationId xmlns:a16="http://schemas.microsoft.com/office/drawing/2014/main" id="{3FC7C7D4-1342-98D1-74BB-F77007D851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1200" y="2667000"/>
            <a:ext cx="2768600" cy="31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F8D1186C-0C4D-9A77-9DDD-B522F21B0F20}"/>
              </a:ext>
            </a:extLst>
          </p:cNvPr>
          <p:cNvSpPr/>
          <p:nvPr/>
        </p:nvSpPr>
        <p:spPr>
          <a:xfrm>
            <a:off x="2620963" y="2598738"/>
            <a:ext cx="265112" cy="280987"/>
          </a:xfrm>
          <a:prstGeom prst="mathMultiply">
            <a:avLst/>
          </a:prstGeom>
          <a:solidFill>
            <a:srgbClr val="F0502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advClick="0" advTm="2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A picture containing indoor, appliance, furniture, worktable&#10;&#10;Description automatically generated">
            <a:extLst>
              <a:ext uri="{FF2B5EF4-FFF2-40B4-BE49-F238E27FC236}">
                <a16:creationId xmlns:a16="http://schemas.microsoft.com/office/drawing/2014/main" id="{6F2123A1-83B2-F19D-B36F-0EF388E3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3276600"/>
            <a:ext cx="64293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B1D0BC-3351-B2F6-2B3D-8A3836C8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1066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="1" cap="none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</a:t>
            </a:r>
            <a:r>
              <a:rPr lang="en-US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en-US" b="1" cap="none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en-US" b="1" cap="none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omplete</a:t>
            </a:r>
            <a:r>
              <a:rPr lang="en-US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en-US" b="1" cap="none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en-US" b="1" cap="none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quipment</a:t>
            </a:r>
            <a:r>
              <a:rPr lang="en-US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none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Inventory</a:t>
            </a:r>
            <a:endParaRPr lang="en-US" b="1">
              <a:solidFill>
                <a:srgbClr val="2432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6" name="Content Placeholder 2">
            <a:extLst>
              <a:ext uri="{FF2B5EF4-FFF2-40B4-BE49-F238E27FC236}">
                <a16:creationId xmlns:a16="http://schemas.microsoft.com/office/drawing/2014/main" id="{B838C22A-0C48-C02C-F60A-D37ACC0239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2905125"/>
            <a:ext cx="7162800" cy="3038475"/>
          </a:xfrm>
        </p:spPr>
        <p:txBody>
          <a:bodyPr/>
          <a:lstStyle/>
          <a:p>
            <a:pPr marL="127000" lvl="1" indent="0" eaLnBrk="1" hangingPunct="1">
              <a:spcAft>
                <a:spcPct val="0"/>
              </a:spcAft>
              <a:buFont typeface="Wingdings 3" panose="05040102010807070707" pitchFamily="18" charset="2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piece of equipment listed on the report must be documented.</a:t>
            </a:r>
          </a:p>
          <a:p>
            <a:pPr marL="127000" lvl="1" indent="0" eaLnBrk="1" hangingPunct="1">
              <a:spcAft>
                <a:spcPct val="0"/>
              </a:spcAft>
              <a:buFont typeface="Wingdings 3" panose="05040102010807070707" pitchFamily="18" charset="2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must match the: </a:t>
            </a:r>
          </a:p>
          <a:p>
            <a:pPr marL="461963" lvl="2" indent="-150813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Description</a:t>
            </a:r>
          </a:p>
          <a:p>
            <a:pPr marL="461963" lvl="2" indent="-150813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</a:t>
            </a:r>
          </a:p>
          <a:p>
            <a:pPr marL="461963" lvl="2" indent="-150813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Serial</a:t>
            </a:r>
          </a:p>
          <a:p>
            <a:pPr marL="461963" lvl="2" indent="-150813" eaLnBrk="1" hangingPunct="1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Board </a:t>
            </a:r>
          </a:p>
        </p:txBody>
      </p:sp>
      <p:sp>
        <p:nvSpPr>
          <p:cNvPr id="23557" name="TextBox 5">
            <a:extLst>
              <a:ext uri="{FF2B5EF4-FFF2-40B4-BE49-F238E27FC236}">
                <a16:creationId xmlns:a16="http://schemas.microsoft.com/office/drawing/2014/main" id="{5747BF34-FFAA-C2B3-376E-4CAEEAFB2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95800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243270"/>
                </a:solidFill>
              </a:rPr>
              <a:t>#</a:t>
            </a:r>
          </a:p>
        </p:txBody>
      </p:sp>
      <p:sp>
        <p:nvSpPr>
          <p:cNvPr id="23558" name="TextBox 6">
            <a:extLst>
              <a:ext uri="{FF2B5EF4-FFF2-40B4-BE49-F238E27FC236}">
                <a16:creationId xmlns:a16="http://schemas.microsoft.com/office/drawing/2014/main" id="{4F1CC119-6719-3BE3-B73C-ADF176CB4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76800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243270"/>
                </a:solidFill>
              </a:rPr>
              <a:t>#</a:t>
            </a:r>
          </a:p>
        </p:txBody>
      </p:sp>
      <p:sp>
        <p:nvSpPr>
          <p:cNvPr id="23559" name="TextBox 7">
            <a:extLst>
              <a:ext uri="{FF2B5EF4-FFF2-40B4-BE49-F238E27FC236}">
                <a16:creationId xmlns:a16="http://schemas.microsoft.com/office/drawing/2014/main" id="{B5001464-C79E-68CB-A5D8-67AF57971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257800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243270"/>
                </a:solidFill>
              </a:rPr>
              <a:t>#</a:t>
            </a:r>
          </a:p>
        </p:txBody>
      </p:sp>
      <p:sp>
        <p:nvSpPr>
          <p:cNvPr id="23560" name="TextBox 4">
            <a:extLst>
              <a:ext uri="{FF2B5EF4-FFF2-40B4-BE49-F238E27FC236}">
                <a16:creationId xmlns:a16="http://schemas.microsoft.com/office/drawing/2014/main" id="{02196BEC-12F4-A97D-6C7C-46AB1CDB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8915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the managers responsibility to physically identify each piece of equipment from the “Master Inventory Report” that is given by the Food Services Equipment Team.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745694-814A-369F-9D9B-38574893908C}"/>
              </a:ext>
            </a:extLst>
          </p:cNvPr>
          <p:cNvCxnSpPr>
            <a:cxnSpLocks/>
          </p:cNvCxnSpPr>
          <p:nvPr/>
        </p:nvCxnSpPr>
        <p:spPr>
          <a:xfrm>
            <a:off x="304800" y="2743200"/>
            <a:ext cx="7467600" cy="0"/>
          </a:xfrm>
          <a:prstGeom prst="line">
            <a:avLst/>
          </a:prstGeom>
          <a:ln>
            <a:solidFill>
              <a:srgbClr val="243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EAD504F3-B90B-D09D-0BA8-C79244A1FA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610600" cy="12985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</a:rPr>
              <a:t>Model and Serial number located </a:t>
            </a:r>
            <a:r>
              <a:rPr lang="en-US" altLang="en-US" sz="2800" i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top panel the inside.</a:t>
            </a:r>
          </a:p>
        </p:txBody>
      </p:sp>
      <p:pic>
        <p:nvPicPr>
          <p:cNvPr id="53251" name="Picture 6">
            <a:extLst>
              <a:ext uri="{FF2B5EF4-FFF2-40B4-BE49-F238E27FC236}">
                <a16:creationId xmlns:a16="http://schemas.microsoft.com/office/drawing/2014/main" id="{F0880A80-F9E6-36D9-A1A6-05CEEDBE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962400" cy="50228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7">
            <a:extLst>
              <a:ext uri="{FF2B5EF4-FFF2-40B4-BE49-F238E27FC236}">
                <a16:creationId xmlns:a16="http://schemas.microsoft.com/office/drawing/2014/main" id="{1F92948E-6B15-7A84-B31F-B0506C4B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4495800" cy="50292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Box 3">
            <a:extLst>
              <a:ext uri="{FF2B5EF4-FFF2-40B4-BE49-F238E27FC236}">
                <a16:creationId xmlns:a16="http://schemas.microsoft.com/office/drawing/2014/main" id="{1B8153D9-F15A-FFC0-7553-954E8CB63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4463"/>
            <a:ext cx="861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Refrigerated Open Air Merchandiser</a:t>
            </a:r>
          </a:p>
        </p:txBody>
      </p:sp>
      <p:sp>
        <p:nvSpPr>
          <p:cNvPr id="53254" name="Line 10">
            <a:extLst>
              <a:ext uri="{FF2B5EF4-FFF2-40B4-BE49-F238E27FC236}">
                <a16:creationId xmlns:a16="http://schemas.microsoft.com/office/drawing/2014/main" id="{879B62E9-E429-CFC0-A787-EF560BB85CAA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527300"/>
            <a:ext cx="3581400" cy="1168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CEA003-D865-DC0D-9E86-2B6915ED0582}"/>
              </a:ext>
            </a:extLst>
          </p:cNvPr>
          <p:cNvSpPr/>
          <p:nvPr/>
        </p:nvSpPr>
        <p:spPr>
          <a:xfrm>
            <a:off x="4724400" y="3124200"/>
            <a:ext cx="990600" cy="6858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0D876C-2626-72EC-7723-B7BBAA4567B8}"/>
              </a:ext>
            </a:extLst>
          </p:cNvPr>
          <p:cNvSpPr/>
          <p:nvPr/>
        </p:nvSpPr>
        <p:spPr>
          <a:xfrm>
            <a:off x="4572000" y="4876800"/>
            <a:ext cx="1143000" cy="6858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A4275F-845B-0A33-CB8E-2CDE8F4FB5B7}"/>
              </a:ext>
            </a:extLst>
          </p:cNvPr>
          <p:cNvSpPr/>
          <p:nvPr/>
        </p:nvSpPr>
        <p:spPr>
          <a:xfrm>
            <a:off x="685800" y="2209800"/>
            <a:ext cx="228600" cy="3175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53258" name="Line 10">
            <a:extLst>
              <a:ext uri="{FF2B5EF4-FFF2-40B4-BE49-F238E27FC236}">
                <a16:creationId xmlns:a16="http://schemas.microsoft.com/office/drawing/2014/main" id="{FED48BFF-4754-EB36-71EC-1524A2C82F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886200"/>
            <a:ext cx="0" cy="876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17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BD974E3B-731E-2745-4ABA-CEFA7DA708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050925"/>
            <a:ext cx="8763000" cy="3968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&amp; Serial #’s are located in front of the unit.</a:t>
            </a: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1F63F901-9E6C-AC45-EB23-82F0D7854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8450"/>
            <a:ext cx="4267200" cy="49847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5">
            <a:extLst>
              <a:ext uri="{FF2B5EF4-FFF2-40B4-BE49-F238E27FC236}">
                <a16:creationId xmlns:a16="http://schemas.microsoft.com/office/drawing/2014/main" id="{EC338A1B-E568-F761-DD85-F514DDFA0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68450"/>
            <a:ext cx="4343400" cy="49847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Box 1">
            <a:extLst>
              <a:ext uri="{FF2B5EF4-FFF2-40B4-BE49-F238E27FC236}">
                <a16:creationId xmlns:a16="http://schemas.microsoft.com/office/drawing/2014/main" id="{D2AF8699-A878-8AA5-DA54-08695ADFE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548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Burner Coffee Maker</a:t>
            </a:r>
          </a:p>
        </p:txBody>
      </p:sp>
      <p:sp>
        <p:nvSpPr>
          <p:cNvPr id="54278" name="Line 7">
            <a:extLst>
              <a:ext uri="{FF2B5EF4-FFF2-40B4-BE49-F238E27FC236}">
                <a16:creationId xmlns:a16="http://schemas.microsoft.com/office/drawing/2014/main" id="{AD568DF0-1B4A-B44B-5BF8-F82F96544A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048000"/>
            <a:ext cx="2133600" cy="142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1F9347-3AD1-DC17-5171-88A04AE1B6B3}"/>
              </a:ext>
            </a:extLst>
          </p:cNvPr>
          <p:cNvSpPr/>
          <p:nvPr/>
        </p:nvSpPr>
        <p:spPr>
          <a:xfrm>
            <a:off x="1981200" y="2743200"/>
            <a:ext cx="609600" cy="331788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97CDC4-71F8-B741-E67B-1B5BFB3C0D9E}"/>
              </a:ext>
            </a:extLst>
          </p:cNvPr>
          <p:cNvSpPr/>
          <p:nvPr/>
        </p:nvSpPr>
        <p:spPr>
          <a:xfrm>
            <a:off x="4953000" y="3048000"/>
            <a:ext cx="3581400" cy="492125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advClick="0" advTm="1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>
            <a:extLst>
              <a:ext uri="{FF2B5EF4-FFF2-40B4-BE49-F238E27FC236}">
                <a16:creationId xmlns:a16="http://schemas.microsoft.com/office/drawing/2014/main" id="{D2F1DB89-E9FE-164F-BDED-89AF6B4C52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975" y="1243013"/>
            <a:ext cx="8605838" cy="119538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and Serial number located on the back of the unit.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00D4CACC-38EE-B07D-7885-25639E417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752600"/>
            <a:ext cx="4111625" cy="4875213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5">
            <a:extLst>
              <a:ext uri="{FF2B5EF4-FFF2-40B4-BE49-F238E27FC236}">
                <a16:creationId xmlns:a16="http://schemas.microsoft.com/office/drawing/2014/main" id="{4ADC0908-09AD-F67C-930D-1E542FB49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1752600"/>
            <a:ext cx="4111625" cy="4875213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Box 1">
            <a:extLst>
              <a:ext uri="{FF2B5EF4-FFF2-40B4-BE49-F238E27FC236}">
                <a16:creationId xmlns:a16="http://schemas.microsoft.com/office/drawing/2014/main" id="{969E8409-C3C1-BC71-B1A8-AFDB2556C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502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Quart Floor Mixer</a:t>
            </a: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0548F52C-B52A-491D-F0A5-395388A9E097}"/>
              </a:ext>
            </a:extLst>
          </p:cNvPr>
          <p:cNvSpPr/>
          <p:nvPr/>
        </p:nvSpPr>
        <p:spPr>
          <a:xfrm>
            <a:off x="3884613" y="3297238"/>
            <a:ext cx="301625" cy="381000"/>
          </a:xfrm>
          <a:prstGeom prst="mathMultiply">
            <a:avLst/>
          </a:prstGeom>
          <a:solidFill>
            <a:srgbClr val="F0502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303" name="Line 7">
            <a:extLst>
              <a:ext uri="{FF2B5EF4-FFF2-40B4-BE49-F238E27FC236}">
                <a16:creationId xmlns:a16="http://schemas.microsoft.com/office/drawing/2014/main" id="{4AE11227-868C-7D4E-A64C-6108AF9B12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2600" y="3581400"/>
            <a:ext cx="1117600" cy="7858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EBB521A-9BFB-DDC9-696B-D580E6BA4C81}"/>
              </a:ext>
            </a:extLst>
          </p:cNvPr>
          <p:cNvSpPr/>
          <p:nvPr/>
        </p:nvSpPr>
        <p:spPr>
          <a:xfrm>
            <a:off x="4216400" y="3498850"/>
            <a:ext cx="152400" cy="152400"/>
          </a:xfrm>
          <a:prstGeom prst="flowChartConnector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3A1CBF-5833-D132-FD76-8B3ECE4FD690}"/>
              </a:ext>
            </a:extLst>
          </p:cNvPr>
          <p:cNvSpPr/>
          <p:nvPr/>
        </p:nvSpPr>
        <p:spPr>
          <a:xfrm>
            <a:off x="5486400" y="4367213"/>
            <a:ext cx="2743200" cy="585787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advClick="0" advTm="9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Placeholder 4">
            <a:extLst>
              <a:ext uri="{FF2B5EF4-FFF2-40B4-BE49-F238E27FC236}">
                <a16:creationId xmlns:a16="http://schemas.microsoft.com/office/drawing/2014/main" id="{19B557F7-ADF8-3A75-7DAB-9FC266F16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305800" cy="463550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243270"/>
                </a:solidFill>
              </a:rPr>
              <a:t>Model and Serial #’s located on the back of the unit.</a:t>
            </a:r>
          </a:p>
        </p:txBody>
      </p:sp>
      <p:sp>
        <p:nvSpPr>
          <p:cNvPr id="56323" name="TextBox 1">
            <a:extLst>
              <a:ext uri="{FF2B5EF4-FFF2-40B4-BE49-F238E27FC236}">
                <a16:creationId xmlns:a16="http://schemas.microsoft.com/office/drawing/2014/main" id="{EC0AF534-ECB6-D015-740B-F17BD4A88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4463"/>
            <a:ext cx="502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Quart Mixer</a:t>
            </a:r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874C601E-731A-FC4D-A604-11F58FF7B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03375"/>
            <a:ext cx="4105275" cy="5110163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>
            <a:extLst>
              <a:ext uri="{FF2B5EF4-FFF2-40B4-BE49-F238E27FC236}">
                <a16:creationId xmlns:a16="http://schemas.microsoft.com/office/drawing/2014/main" id="{01C0596D-A0A2-7D79-C534-9B132E18D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1606550"/>
            <a:ext cx="4124325" cy="5110163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5028A11B-0F88-D376-3FF8-8306D6C8A996}"/>
              </a:ext>
            </a:extLst>
          </p:cNvPr>
          <p:cNvSpPr/>
          <p:nvPr/>
        </p:nvSpPr>
        <p:spPr>
          <a:xfrm>
            <a:off x="3559175" y="3917950"/>
            <a:ext cx="301625" cy="381000"/>
          </a:xfrm>
          <a:prstGeom prst="mathMultiply">
            <a:avLst/>
          </a:prstGeom>
          <a:solidFill>
            <a:srgbClr val="F0502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8EFBF0DC-2201-D238-C298-4CEFDA8691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2563" y="4197350"/>
            <a:ext cx="1417637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5BEBCB-23A9-4E6B-7B72-8E214C8E786A}"/>
              </a:ext>
            </a:extLst>
          </p:cNvPr>
          <p:cNvSpPr/>
          <p:nvPr/>
        </p:nvSpPr>
        <p:spPr>
          <a:xfrm>
            <a:off x="5486400" y="4367213"/>
            <a:ext cx="2743200" cy="585787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A070205-0E70-DC53-8152-2DB5C1F11B22}"/>
              </a:ext>
            </a:extLst>
          </p:cNvPr>
          <p:cNvSpPr/>
          <p:nvPr/>
        </p:nvSpPr>
        <p:spPr>
          <a:xfrm>
            <a:off x="3943350" y="4157663"/>
            <a:ext cx="92075" cy="92075"/>
          </a:xfrm>
          <a:prstGeom prst="flowChartConnector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</p:spTree>
  </p:cSld>
  <p:clrMapOvr>
    <a:masterClrMapping/>
  </p:clrMapOvr>
  <p:transition advClick="0" advTm="7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>
            <a:extLst>
              <a:ext uri="{FF2B5EF4-FFF2-40B4-BE49-F238E27FC236}">
                <a16:creationId xmlns:a16="http://schemas.microsoft.com/office/drawing/2014/main" id="{172B04C4-8943-03AB-6C09-E8F3E29F61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1763" y="882650"/>
            <a:ext cx="8826500" cy="4889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and Serial Numbers are located </a:t>
            </a:r>
            <a:r>
              <a:rPr lang="en-US" altLang="en-US" sz="2800" i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back of the unit. </a:t>
            </a:r>
          </a:p>
        </p:txBody>
      </p:sp>
      <p:pic>
        <p:nvPicPr>
          <p:cNvPr id="58371" name="Picture 4">
            <a:extLst>
              <a:ext uri="{FF2B5EF4-FFF2-40B4-BE49-F238E27FC236}">
                <a16:creationId xmlns:a16="http://schemas.microsoft.com/office/drawing/2014/main" id="{266E6C35-7C47-60E3-0726-82966D5C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191000" cy="49752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6">
            <a:extLst>
              <a:ext uri="{FF2B5EF4-FFF2-40B4-BE49-F238E27FC236}">
                <a16:creationId xmlns:a16="http://schemas.microsoft.com/office/drawing/2014/main" id="{371BA3AE-45FA-DBD2-F2F5-06A50979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191000" cy="49752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Box 1">
            <a:extLst>
              <a:ext uri="{FF2B5EF4-FFF2-40B4-BE49-F238E27FC236}">
                <a16:creationId xmlns:a16="http://schemas.microsoft.com/office/drawing/2014/main" id="{C6823C54-6290-943C-354F-F1D5F3B5C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2-Well Hot Food Serving Counter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F54192-B649-9D90-5C0B-01374B3A3E0C}"/>
              </a:ext>
            </a:extLst>
          </p:cNvPr>
          <p:cNvSpPr/>
          <p:nvPr/>
        </p:nvSpPr>
        <p:spPr>
          <a:xfrm>
            <a:off x="609600" y="4800600"/>
            <a:ext cx="1295400" cy="3810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58375" name="Line 7">
            <a:extLst>
              <a:ext uri="{FF2B5EF4-FFF2-40B4-BE49-F238E27FC236}">
                <a16:creationId xmlns:a16="http://schemas.microsoft.com/office/drawing/2014/main" id="{17BA58A2-5A1E-40CA-EC25-ABF21175F7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3581400"/>
            <a:ext cx="2819400" cy="1219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461B7B-9E51-1038-9C23-24B203016EB8}"/>
              </a:ext>
            </a:extLst>
          </p:cNvPr>
          <p:cNvSpPr/>
          <p:nvPr/>
        </p:nvSpPr>
        <p:spPr>
          <a:xfrm>
            <a:off x="4876800" y="3200400"/>
            <a:ext cx="1371600" cy="4572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advClick="0" advTm="10000">
    <p:sndAc>
      <p:stSnd>
        <p:snd r:embed="rId2" name="whoosh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2">
            <a:extLst>
              <a:ext uri="{FF2B5EF4-FFF2-40B4-BE49-F238E27FC236}">
                <a16:creationId xmlns:a16="http://schemas.microsoft.com/office/drawing/2014/main" id="{4760B532-EE63-269F-C12F-6EFDAE78F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2087563"/>
            <a:ext cx="3733800" cy="22098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8BD261-79B7-8A60-42F3-ED5D26AF96B5}"/>
              </a:ext>
            </a:extLst>
          </p:cNvPr>
          <p:cNvSpPr/>
          <p:nvPr/>
        </p:nvSpPr>
        <p:spPr>
          <a:xfrm>
            <a:off x="5829300" y="2811463"/>
            <a:ext cx="2552700" cy="449262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975F51DE-D708-D1B3-EAD9-58D0C99E99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281988" cy="762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</a:rPr>
              <a:t>Model and Serial numbers located here.</a:t>
            </a:r>
          </a:p>
        </p:txBody>
      </p:sp>
      <p:pic>
        <p:nvPicPr>
          <p:cNvPr id="59397" name="Picture 4">
            <a:extLst>
              <a:ext uri="{FF2B5EF4-FFF2-40B4-BE49-F238E27FC236}">
                <a16:creationId xmlns:a16="http://schemas.microsoft.com/office/drawing/2014/main" id="{E55A8622-572E-F274-0D9B-164BCD0E8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090738"/>
            <a:ext cx="4602162" cy="4579937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5">
            <a:extLst>
              <a:ext uri="{FF2B5EF4-FFF2-40B4-BE49-F238E27FC236}">
                <a16:creationId xmlns:a16="http://schemas.microsoft.com/office/drawing/2014/main" id="{5D427293-C97D-C286-DADB-341D533E9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4464050"/>
            <a:ext cx="3733800" cy="22098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9" name="TextBox 1">
            <a:extLst>
              <a:ext uri="{FF2B5EF4-FFF2-40B4-BE49-F238E27FC236}">
                <a16:creationId xmlns:a16="http://schemas.microsoft.com/office/drawing/2014/main" id="{ECE4EFE3-93B8-FE74-8663-60180AEE3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4463"/>
            <a:ext cx="8610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Slant Rack Hot Merchandiser On 60” Counter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7C3342-C358-C15F-84EE-16EE74839FEB}"/>
              </a:ext>
            </a:extLst>
          </p:cNvPr>
          <p:cNvSpPr/>
          <p:nvPr/>
        </p:nvSpPr>
        <p:spPr>
          <a:xfrm>
            <a:off x="7010400" y="5356225"/>
            <a:ext cx="1371600" cy="1211263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59401" name="Line 14">
            <a:extLst>
              <a:ext uri="{FF2B5EF4-FFF2-40B4-BE49-F238E27FC236}">
                <a16:creationId xmlns:a16="http://schemas.microsoft.com/office/drawing/2014/main" id="{E558F3F3-E52E-D76A-29E8-42484A93F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3124200"/>
            <a:ext cx="936625" cy="95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Line 14">
            <a:extLst>
              <a:ext uri="{FF2B5EF4-FFF2-40B4-BE49-F238E27FC236}">
                <a16:creationId xmlns:a16="http://schemas.microsoft.com/office/drawing/2014/main" id="{1F7E08FE-45CF-5637-AAD4-1E568A6EE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5029200"/>
            <a:ext cx="601980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FADB0AC8-992D-6272-D663-77FF03D34E05}"/>
              </a:ext>
            </a:extLst>
          </p:cNvPr>
          <p:cNvSpPr/>
          <p:nvPr/>
        </p:nvSpPr>
        <p:spPr>
          <a:xfrm>
            <a:off x="4419600" y="2957513"/>
            <a:ext cx="265113" cy="280987"/>
          </a:xfrm>
          <a:prstGeom prst="mathMultiply">
            <a:avLst/>
          </a:prstGeom>
          <a:solidFill>
            <a:srgbClr val="F0502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B3F72721-7CA8-902D-0674-93E07109F7BF}"/>
              </a:ext>
            </a:extLst>
          </p:cNvPr>
          <p:cNvSpPr/>
          <p:nvPr/>
        </p:nvSpPr>
        <p:spPr>
          <a:xfrm>
            <a:off x="573088" y="4838700"/>
            <a:ext cx="265112" cy="280988"/>
          </a:xfrm>
          <a:prstGeom prst="mathMultiply">
            <a:avLst/>
          </a:prstGeom>
          <a:solidFill>
            <a:srgbClr val="F0502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advClick="0" advTm="18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25C307B9-B186-41A4-B341-DCC65B161E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382000" cy="762000"/>
          </a:xfrm>
        </p:spPr>
        <p:txBody>
          <a:bodyPr/>
          <a:lstStyle/>
          <a:p>
            <a:pPr eaLnBrk="1" hangingPunct="1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&amp; Serial # are located </a:t>
            </a:r>
            <a:r>
              <a:rPr lang="en-US" altLang="en-US" sz="2800" i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back of the unit.</a:t>
            </a:r>
          </a:p>
        </p:txBody>
      </p:sp>
      <p:pic>
        <p:nvPicPr>
          <p:cNvPr id="60419" name="Picture 5">
            <a:extLst>
              <a:ext uri="{FF2B5EF4-FFF2-40B4-BE49-F238E27FC236}">
                <a16:creationId xmlns:a16="http://schemas.microsoft.com/office/drawing/2014/main" id="{D1753869-D56F-BB21-9240-7AA57A5F3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03363"/>
            <a:ext cx="4243388" cy="5202237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6">
            <a:extLst>
              <a:ext uri="{FF2B5EF4-FFF2-40B4-BE49-F238E27FC236}">
                <a16:creationId xmlns:a16="http://schemas.microsoft.com/office/drawing/2014/main" id="{92C8A79A-1B0C-514C-4941-1F4EEF1BC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429000" cy="25146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8">
            <a:extLst>
              <a:ext uri="{FF2B5EF4-FFF2-40B4-BE49-F238E27FC236}">
                <a16:creationId xmlns:a16="http://schemas.microsoft.com/office/drawing/2014/main" id="{EAA5B68C-8E2B-E7EE-3CBC-CEF730A2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91000"/>
            <a:ext cx="3429000" cy="25146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TextBox 3">
            <a:extLst>
              <a:ext uri="{FF2B5EF4-FFF2-40B4-BE49-F238E27FC236}">
                <a16:creationId xmlns:a16="http://schemas.microsoft.com/office/drawing/2014/main" id="{0FC6C103-51D0-B1A6-C810-0DC371A5D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922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 Toaster</a:t>
            </a:r>
          </a:p>
        </p:txBody>
      </p:sp>
      <p:sp>
        <p:nvSpPr>
          <p:cNvPr id="60423" name="Line 8">
            <a:extLst>
              <a:ext uri="{FF2B5EF4-FFF2-40B4-BE49-F238E27FC236}">
                <a16:creationId xmlns:a16="http://schemas.microsoft.com/office/drawing/2014/main" id="{60744C64-FA03-C899-075C-CF926F59C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352800"/>
            <a:ext cx="1295400" cy="13573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A68967-1438-E992-FC2B-375EEB24DEB5}"/>
              </a:ext>
            </a:extLst>
          </p:cNvPr>
          <p:cNvSpPr/>
          <p:nvPr/>
        </p:nvSpPr>
        <p:spPr>
          <a:xfrm>
            <a:off x="5768975" y="5257800"/>
            <a:ext cx="1241425" cy="7620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03F3FA-CC2E-DCCE-DC17-99B4628D3981}"/>
              </a:ext>
            </a:extLst>
          </p:cNvPr>
          <p:cNvSpPr/>
          <p:nvPr/>
        </p:nvSpPr>
        <p:spPr>
          <a:xfrm>
            <a:off x="5715000" y="2590800"/>
            <a:ext cx="2835275" cy="7620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60426" name="TextBox 8">
            <a:extLst>
              <a:ext uri="{FF2B5EF4-FFF2-40B4-BE49-F238E27FC236}">
                <a16:creationId xmlns:a16="http://schemas.microsoft.com/office/drawing/2014/main" id="{DE0EEDB3-3541-CF5E-27D5-5C7AB6077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363" y="2676525"/>
            <a:ext cx="2925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Look behind unit.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3B8A0A-8E49-7D02-1F21-39225416A9AF}"/>
              </a:ext>
            </a:extLst>
          </p:cNvPr>
          <p:cNvSpPr/>
          <p:nvPr/>
        </p:nvSpPr>
        <p:spPr>
          <a:xfrm>
            <a:off x="1295400" y="3360738"/>
            <a:ext cx="2835275" cy="7620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60428" name="TextBox 10">
            <a:extLst>
              <a:ext uri="{FF2B5EF4-FFF2-40B4-BE49-F238E27FC236}">
                <a16:creationId xmlns:a16="http://schemas.microsoft.com/office/drawing/2014/main" id="{13458FB9-637B-1605-96D9-E3513D689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435350"/>
            <a:ext cx="2925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Look behind unit.</a:t>
            </a:r>
          </a:p>
        </p:txBody>
      </p:sp>
    </p:spTree>
  </p:cSld>
  <p:clrMapOvr>
    <a:masterClrMapping/>
  </p:clrMapOvr>
  <p:transition spd="slow" advClick="0" advTm="1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>
            <a:extLst>
              <a:ext uri="{FF2B5EF4-FFF2-40B4-BE49-F238E27FC236}">
                <a16:creationId xmlns:a16="http://schemas.microsoft.com/office/drawing/2014/main" id="{3075B7C6-2DEB-ECD5-2D66-15B601427C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915400" cy="162401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and Serial #’s can be found in two places in the front right panel or the surface.</a:t>
            </a:r>
          </a:p>
        </p:txBody>
      </p:sp>
      <p:pic>
        <p:nvPicPr>
          <p:cNvPr id="61443" name="Picture 4">
            <a:extLst>
              <a:ext uri="{FF2B5EF4-FFF2-40B4-BE49-F238E27FC236}">
                <a16:creationId xmlns:a16="http://schemas.microsoft.com/office/drawing/2014/main" id="{CD1BB8D8-DD4F-5360-155A-DA90EFF9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8686800" cy="48006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Line 10">
            <a:extLst>
              <a:ext uri="{FF2B5EF4-FFF2-40B4-BE49-F238E27FC236}">
                <a16:creationId xmlns:a16="http://schemas.microsoft.com/office/drawing/2014/main" id="{7F7C74AC-EF71-3BF2-05C0-230741AE4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981200"/>
            <a:ext cx="3276600" cy="2514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5" name="Line 10">
            <a:extLst>
              <a:ext uri="{FF2B5EF4-FFF2-40B4-BE49-F238E27FC236}">
                <a16:creationId xmlns:a16="http://schemas.microsoft.com/office/drawing/2014/main" id="{93CA3016-5896-449A-B2F2-26F05BAF2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981200"/>
            <a:ext cx="304800" cy="2362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6" name="TextBox 2">
            <a:extLst>
              <a:ext uri="{FF2B5EF4-FFF2-40B4-BE49-F238E27FC236}">
                <a16:creationId xmlns:a16="http://schemas.microsoft.com/office/drawing/2014/main" id="{6F4B11B1-B74C-A5C4-3895-CFE2DF78B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4463"/>
            <a:ext cx="502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Steamer / Kettle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46626F-2FEF-DF5A-C834-E603AC738210}"/>
              </a:ext>
            </a:extLst>
          </p:cNvPr>
          <p:cNvSpPr/>
          <p:nvPr/>
        </p:nvSpPr>
        <p:spPr>
          <a:xfrm>
            <a:off x="7772400" y="4572000"/>
            <a:ext cx="609600" cy="585788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111553-CB63-CCC9-2F7D-EA3A4D50BBFD}"/>
              </a:ext>
            </a:extLst>
          </p:cNvPr>
          <p:cNvSpPr/>
          <p:nvPr/>
        </p:nvSpPr>
        <p:spPr>
          <a:xfrm>
            <a:off x="4724400" y="4419600"/>
            <a:ext cx="381000" cy="287338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3591DF39-2002-3EA7-5F48-CC11A8E771E2}"/>
              </a:ext>
            </a:extLst>
          </p:cNvPr>
          <p:cNvSpPr/>
          <p:nvPr/>
        </p:nvSpPr>
        <p:spPr>
          <a:xfrm>
            <a:off x="4364038" y="1927225"/>
            <a:ext cx="92075" cy="92075"/>
          </a:xfrm>
          <a:prstGeom prst="flowChartConnector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AE029162-1ACF-D86B-863B-C613F8C0C795}"/>
              </a:ext>
            </a:extLst>
          </p:cNvPr>
          <p:cNvSpPr/>
          <p:nvPr/>
        </p:nvSpPr>
        <p:spPr>
          <a:xfrm>
            <a:off x="7945438" y="4706938"/>
            <a:ext cx="263525" cy="280987"/>
          </a:xfrm>
          <a:prstGeom prst="mathMultiply">
            <a:avLst/>
          </a:prstGeom>
          <a:solidFill>
            <a:srgbClr val="F0502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7C359C1F-39FF-63A8-6C03-82A47D803177}"/>
              </a:ext>
            </a:extLst>
          </p:cNvPr>
          <p:cNvSpPr/>
          <p:nvPr/>
        </p:nvSpPr>
        <p:spPr>
          <a:xfrm>
            <a:off x="4784725" y="4430713"/>
            <a:ext cx="265113" cy="282575"/>
          </a:xfrm>
          <a:prstGeom prst="mathMultiply">
            <a:avLst/>
          </a:prstGeom>
          <a:solidFill>
            <a:srgbClr val="F0502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advClick="0" advTm="8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>
            <a:extLst>
              <a:ext uri="{FF2B5EF4-FFF2-40B4-BE49-F238E27FC236}">
                <a16:creationId xmlns:a16="http://schemas.microsoft.com/office/drawing/2014/main" id="{F8EEC816-A56B-C46F-DABB-4885003B8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33411">
            <a:off x="5224462" y="2400301"/>
            <a:ext cx="1624013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1">
            <a:extLst>
              <a:ext uri="{FF2B5EF4-FFF2-40B4-BE49-F238E27FC236}">
                <a16:creationId xmlns:a16="http://schemas.microsoft.com/office/drawing/2014/main" id="{75CB8675-4ECF-AE25-F17C-A3FAAC015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Immersion Blender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516CB-AB5F-9C1D-44FB-60647166AB18}"/>
              </a:ext>
            </a:extLst>
          </p:cNvPr>
          <p:cNvSpPr/>
          <p:nvPr/>
        </p:nvSpPr>
        <p:spPr>
          <a:xfrm>
            <a:off x="228600" y="762000"/>
            <a:ext cx="609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E56662-74D6-4234-C0B9-09F60F160581}"/>
              </a:ext>
            </a:extLst>
          </p:cNvPr>
          <p:cNvSpPr/>
          <p:nvPr/>
        </p:nvSpPr>
        <p:spPr>
          <a:xfrm>
            <a:off x="304800" y="762000"/>
            <a:ext cx="533400" cy="133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70" name="TextBox 9">
            <a:extLst>
              <a:ext uri="{FF2B5EF4-FFF2-40B4-BE49-F238E27FC236}">
                <a16:creationId xmlns:a16="http://schemas.microsoft.com/office/drawing/2014/main" id="{18020305-D47C-A401-FB87-98719C248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74713"/>
            <a:ext cx="7696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Serial # Located On Handle make and model located in front of the blender.</a:t>
            </a:r>
          </a:p>
        </p:txBody>
      </p:sp>
      <p:pic>
        <p:nvPicPr>
          <p:cNvPr id="62471" name="Picture 4">
            <a:extLst>
              <a:ext uri="{FF2B5EF4-FFF2-40B4-BE49-F238E27FC236}">
                <a16:creationId xmlns:a16="http://schemas.microsoft.com/office/drawing/2014/main" id="{4B8FEA57-A2EE-A8C4-D322-E19BD3EC8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1828800"/>
            <a:ext cx="3870325" cy="4630738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Content Placeholder 3">
            <a:extLst>
              <a:ext uri="{FF2B5EF4-FFF2-40B4-BE49-F238E27FC236}">
                <a16:creationId xmlns:a16="http://schemas.microsoft.com/office/drawing/2014/main" id="{4260192C-A9D1-95C4-DCE8-2CCF3014E0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013" y="1825625"/>
            <a:ext cx="3870325" cy="4632325"/>
          </a:xfrm>
          <a:ln w="38100">
            <a:solidFill>
              <a:srgbClr val="243270"/>
            </a:solidFill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C1610-4E12-3BA9-566C-F6E2DA7E0850}"/>
              </a:ext>
            </a:extLst>
          </p:cNvPr>
          <p:cNvSpPr/>
          <p:nvPr/>
        </p:nvSpPr>
        <p:spPr>
          <a:xfrm>
            <a:off x="1676400" y="3035300"/>
            <a:ext cx="914400" cy="7747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62474" name="Line 7">
            <a:extLst>
              <a:ext uri="{FF2B5EF4-FFF2-40B4-BE49-F238E27FC236}">
                <a16:creationId xmlns:a16="http://schemas.microsoft.com/office/drawing/2014/main" id="{0BD7E7FE-A6CD-5714-A330-346EB41E7C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6525" y="3730625"/>
            <a:ext cx="2428875" cy="4603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CD1683-C0E8-F09E-77BE-E0336E1B2ADA}"/>
              </a:ext>
            </a:extLst>
          </p:cNvPr>
          <p:cNvSpPr/>
          <p:nvPr/>
        </p:nvSpPr>
        <p:spPr>
          <a:xfrm rot="20688754">
            <a:off x="5353050" y="3695700"/>
            <a:ext cx="2781300" cy="1017588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0CC74B4-9AD3-B16B-C4C7-3BF985DE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63925454-59CD-CCC0-89D9-41F42F89D7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382000" cy="762000"/>
          </a:xfrm>
        </p:spPr>
        <p:txBody>
          <a:bodyPr/>
          <a:lstStyle/>
          <a:p>
            <a:pPr eaLnBrk="1" hangingPunct="1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Make, Model, &amp; Serial # are located </a:t>
            </a:r>
            <a:r>
              <a:rPr lang="en-US" altLang="en-US" sz="2800" i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either the left or right side of the unit.</a:t>
            </a:r>
          </a:p>
        </p:txBody>
      </p:sp>
      <p:pic>
        <p:nvPicPr>
          <p:cNvPr id="60419" name="Picture 5">
            <a:extLst>
              <a:ext uri="{FF2B5EF4-FFF2-40B4-BE49-F238E27FC236}">
                <a16:creationId xmlns:a16="http://schemas.microsoft.com/office/drawing/2014/main" id="{5477D444-B770-7383-9014-C45A684B4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655" y="2056606"/>
            <a:ext cx="3486745" cy="4648994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6">
            <a:extLst>
              <a:ext uri="{FF2B5EF4-FFF2-40B4-BE49-F238E27FC236}">
                <a16:creationId xmlns:a16="http://schemas.microsoft.com/office/drawing/2014/main" id="{77986CA2-34E4-45CB-EFAB-090309187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2628" y="3292121"/>
            <a:ext cx="1885950" cy="25146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8">
            <a:extLst>
              <a:ext uri="{FF2B5EF4-FFF2-40B4-BE49-F238E27FC236}">
                <a16:creationId xmlns:a16="http://schemas.microsoft.com/office/drawing/2014/main" id="{2A931342-94D2-6B15-7539-14E43493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400" y="3314700"/>
            <a:ext cx="1885950" cy="25146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TextBox 3">
            <a:extLst>
              <a:ext uri="{FF2B5EF4-FFF2-40B4-BE49-F238E27FC236}">
                <a16:creationId xmlns:a16="http://schemas.microsoft.com/office/drawing/2014/main" id="{D564C284-2C70-BD1E-5BE0-A69D90A03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922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Cart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9A43E-80ED-BA0C-409A-272BB0379178}"/>
              </a:ext>
            </a:extLst>
          </p:cNvPr>
          <p:cNvSpPr/>
          <p:nvPr/>
        </p:nvSpPr>
        <p:spPr>
          <a:xfrm>
            <a:off x="4839236" y="4326578"/>
            <a:ext cx="1241425" cy="762000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B62F78-2023-C2F5-878B-C8CF9013759D}"/>
              </a:ext>
            </a:extLst>
          </p:cNvPr>
          <p:cNvSpPr/>
          <p:nvPr/>
        </p:nvSpPr>
        <p:spPr>
          <a:xfrm>
            <a:off x="904896" y="4850968"/>
            <a:ext cx="2471592" cy="397823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60428" name="TextBox 10">
            <a:extLst>
              <a:ext uri="{FF2B5EF4-FFF2-40B4-BE49-F238E27FC236}">
                <a16:creationId xmlns:a16="http://schemas.microsoft.com/office/drawing/2014/main" id="{8BB72A61-BAE8-34ED-9AF7-E6802C02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96" y="4895992"/>
            <a:ext cx="2471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</a:rPr>
              <a:t>Look at both sides of the unit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CE99DF4-A79C-663F-EAFD-4310F8BF6117}"/>
              </a:ext>
            </a:extLst>
          </p:cNvPr>
          <p:cNvCxnSpPr>
            <a:cxnSpLocks/>
          </p:cNvCxnSpPr>
          <p:nvPr/>
        </p:nvCxnSpPr>
        <p:spPr>
          <a:xfrm>
            <a:off x="990600" y="3793965"/>
            <a:ext cx="314160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205E5C-9CD5-1E42-A137-1E0E129FD344}"/>
              </a:ext>
            </a:extLst>
          </p:cNvPr>
          <p:cNvCxnSpPr>
            <a:cxnSpLocks/>
          </p:cNvCxnSpPr>
          <p:nvPr/>
        </p:nvCxnSpPr>
        <p:spPr>
          <a:xfrm flipH="1">
            <a:off x="3065339" y="4196545"/>
            <a:ext cx="685800" cy="4675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5118D75-4D21-713D-E2A9-8647D156A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430305"/>
            <a:ext cx="1066800" cy="6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1241"/>
      </p:ext>
    </p:extLst>
  </p:cSld>
  <p:clrMapOvr>
    <a:masterClrMapping/>
  </p:clrMapOvr>
  <p:transition spd="slow" advClick="0" advTm="1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EABF4B-84A4-571F-9D7C-2C36D35F7B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13BE4-88BB-FE2D-9761-F85FF225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1066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cap="none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Tracking Serial, Model, and Board Numbers</a:t>
            </a:r>
          </a:p>
        </p:txBody>
      </p:sp>
      <p:pic>
        <p:nvPicPr>
          <p:cNvPr id="25604" name="Picture 21" descr="A picture containing indoor, cabinet, floor, open&#10;&#10;Description automatically generated">
            <a:extLst>
              <a:ext uri="{FF2B5EF4-FFF2-40B4-BE49-F238E27FC236}">
                <a16:creationId xmlns:a16="http://schemas.microsoft.com/office/drawing/2014/main" id="{9875699C-058E-9EE7-9323-8EA5D66B0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192588"/>
            <a:ext cx="2730500" cy="25622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28">
            <a:extLst>
              <a:ext uri="{FF2B5EF4-FFF2-40B4-BE49-F238E27FC236}">
                <a16:creationId xmlns:a16="http://schemas.microsoft.com/office/drawing/2014/main" id="{26B3E733-5DBF-39A2-0B44-CC72B7086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314450"/>
            <a:ext cx="2730500" cy="25622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29">
            <a:extLst>
              <a:ext uri="{FF2B5EF4-FFF2-40B4-BE49-F238E27FC236}">
                <a16:creationId xmlns:a16="http://schemas.microsoft.com/office/drawing/2014/main" id="{1A59CC35-8718-F306-362D-DF619ABC1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4194175"/>
            <a:ext cx="2730500" cy="2551113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17">
            <a:extLst>
              <a:ext uri="{FF2B5EF4-FFF2-40B4-BE49-F238E27FC236}">
                <a16:creationId xmlns:a16="http://schemas.microsoft.com/office/drawing/2014/main" id="{822E23B3-4500-7682-764C-4D9384CD0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314450"/>
            <a:ext cx="2730500" cy="25622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TextBox 2">
            <a:extLst>
              <a:ext uri="{FF2B5EF4-FFF2-40B4-BE49-F238E27FC236}">
                <a16:creationId xmlns:a16="http://schemas.microsoft.com/office/drawing/2014/main" id="{A5765A7F-FCAE-74F2-092E-8606B9E08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027488"/>
            <a:ext cx="2806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Serial and model numbers will be in specific areas depending on type of equipment.</a:t>
            </a:r>
            <a:endParaRPr lang="en-US" altLang="en-US" sz="2800">
              <a:solidFill>
                <a:srgbClr val="2432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Arrow: Left-Right 43">
            <a:extLst>
              <a:ext uri="{FF2B5EF4-FFF2-40B4-BE49-F238E27FC236}">
                <a16:creationId xmlns:a16="http://schemas.microsoft.com/office/drawing/2014/main" id="{63E7688E-DE72-7038-536D-7D0CA7203B02}"/>
              </a:ext>
            </a:extLst>
          </p:cNvPr>
          <p:cNvSpPr/>
          <p:nvPr/>
        </p:nvSpPr>
        <p:spPr>
          <a:xfrm>
            <a:off x="5202238" y="2478088"/>
            <a:ext cx="1524000" cy="122237"/>
          </a:xfrm>
          <a:prstGeom prst="leftRightArrow">
            <a:avLst/>
          </a:prstGeom>
          <a:solidFill>
            <a:srgbClr val="ED2024"/>
          </a:solidFill>
          <a:ln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Arrow: Left-Right 44">
            <a:extLst>
              <a:ext uri="{FF2B5EF4-FFF2-40B4-BE49-F238E27FC236}">
                <a16:creationId xmlns:a16="http://schemas.microsoft.com/office/drawing/2014/main" id="{33A42F0E-690C-4336-8C0D-17B4972D62A5}"/>
              </a:ext>
            </a:extLst>
          </p:cNvPr>
          <p:cNvSpPr/>
          <p:nvPr/>
        </p:nvSpPr>
        <p:spPr>
          <a:xfrm>
            <a:off x="5202238" y="5305425"/>
            <a:ext cx="1524000" cy="122238"/>
          </a:xfrm>
          <a:prstGeom prst="leftRightArrow">
            <a:avLst/>
          </a:prstGeom>
          <a:solidFill>
            <a:srgbClr val="ED2024"/>
          </a:solidFill>
          <a:ln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" name="Picture 39" descr="A picture containing icon&#10;&#10;Description automatically generated">
            <a:extLst>
              <a:ext uri="{FF2B5EF4-FFF2-40B4-BE49-F238E27FC236}">
                <a16:creationId xmlns:a16="http://schemas.microsoft.com/office/drawing/2014/main" id="{0D848A89-9FFC-1753-B20D-5702A040D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6108">
            <a:off x="336550" y="1560513"/>
            <a:ext cx="1936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8 -0.00116 L 0.63229 0.05555 L 0.62743 0.44675 L 0.62743 0.44745 " pathEditMode="relative" rAng="0" ptsTypes="AAAA">
                                      <p:cBhvr>
                                        <p:cTn id="6" dur="3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DC54C-9F71-B23E-B0C3-2183ACBC9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Box 1">
            <a:extLst>
              <a:ext uri="{FF2B5EF4-FFF2-40B4-BE49-F238E27FC236}">
                <a16:creationId xmlns:a16="http://schemas.microsoft.com/office/drawing/2014/main" id="{1473E979-37E6-DE56-99C8-28BFE9A10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 Water Dispenser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5800C3-B79E-501B-3ADD-D9AD73970885}"/>
              </a:ext>
            </a:extLst>
          </p:cNvPr>
          <p:cNvSpPr/>
          <p:nvPr/>
        </p:nvSpPr>
        <p:spPr>
          <a:xfrm>
            <a:off x="228600" y="762000"/>
            <a:ext cx="609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4FAB0D-B363-2DBA-7B4A-A54CBF0CEED4}"/>
              </a:ext>
            </a:extLst>
          </p:cNvPr>
          <p:cNvSpPr/>
          <p:nvPr/>
        </p:nvSpPr>
        <p:spPr>
          <a:xfrm>
            <a:off x="304800" y="762000"/>
            <a:ext cx="533400" cy="133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70" name="TextBox 9">
            <a:extLst>
              <a:ext uri="{FF2B5EF4-FFF2-40B4-BE49-F238E27FC236}">
                <a16:creationId xmlns:a16="http://schemas.microsoft.com/office/drawing/2014/main" id="{19FEB439-5BA0-BBD7-79D7-67C62D43F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74713"/>
            <a:ext cx="7696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Serial &amp; Model # is located on the back of the Hot Water System.</a:t>
            </a:r>
          </a:p>
        </p:txBody>
      </p:sp>
      <p:pic>
        <p:nvPicPr>
          <p:cNvPr id="62471" name="Picture 4">
            <a:extLst>
              <a:ext uri="{FF2B5EF4-FFF2-40B4-BE49-F238E27FC236}">
                <a16:creationId xmlns:a16="http://schemas.microsoft.com/office/drawing/2014/main" id="{EFB18FDA-44CA-1C27-7099-EACC139D7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5200" y="2916237"/>
            <a:ext cx="2300286" cy="3067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Content Placeholder 3">
            <a:extLst>
              <a:ext uri="{FF2B5EF4-FFF2-40B4-BE49-F238E27FC236}">
                <a16:creationId xmlns:a16="http://schemas.microsoft.com/office/drawing/2014/main" id="{E2C8C41F-1279-811C-1A8C-94FB230327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916237"/>
            <a:ext cx="2562532" cy="3067050"/>
          </a:xfrm>
          <a:ln w="38100">
            <a:solidFill>
              <a:srgbClr val="243270"/>
            </a:solidFill>
            <a:miter lim="800000"/>
            <a:headEnd/>
            <a:tailEnd/>
          </a:ln>
        </p:spPr>
      </p:pic>
      <p:sp>
        <p:nvSpPr>
          <p:cNvPr id="62474" name="Line 7">
            <a:extLst>
              <a:ext uri="{FF2B5EF4-FFF2-40B4-BE49-F238E27FC236}">
                <a16:creationId xmlns:a16="http://schemas.microsoft.com/office/drawing/2014/main" id="{69EC01E7-6A39-1ED3-7369-EC9FF0EC9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341" y="4861957"/>
            <a:ext cx="1091718" cy="43719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7D1BF6-C588-CFB1-A085-240621DE0C11}"/>
              </a:ext>
            </a:extLst>
          </p:cNvPr>
          <p:cNvSpPr txBox="1"/>
          <p:nvPr/>
        </p:nvSpPr>
        <p:spPr>
          <a:xfrm>
            <a:off x="5943600" y="32766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Please make sure you haven’t used the unit in the past hour when trying to locate your </a:t>
            </a:r>
            <a:r>
              <a:rPr lang="en-US"/>
              <a:t>serial &amp; model #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53EFDF-3B8F-2C09-2448-BE9A8C68035A}"/>
              </a:ext>
            </a:extLst>
          </p:cNvPr>
          <p:cNvSpPr/>
          <p:nvPr/>
        </p:nvSpPr>
        <p:spPr>
          <a:xfrm>
            <a:off x="1384059" y="5105400"/>
            <a:ext cx="1054341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Look Behind Unit</a:t>
            </a:r>
          </a:p>
        </p:txBody>
      </p:sp>
    </p:spTree>
    <p:extLst>
      <p:ext uri="{BB962C8B-B14F-4D97-AF65-F5344CB8AC3E}">
        <p14:creationId xmlns:p14="http://schemas.microsoft.com/office/powerpoint/2010/main" val="3344535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90D6-759E-6B07-24A7-F291F82B6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Box 1">
            <a:extLst>
              <a:ext uri="{FF2B5EF4-FFF2-40B4-BE49-F238E27FC236}">
                <a16:creationId xmlns:a16="http://schemas.microsoft.com/office/drawing/2014/main" id="{AC1AD297-4654-D11D-69DD-DDB7C5AC5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Processor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1BF89-9B4F-060A-8A3D-6D04A9F8E78A}"/>
              </a:ext>
            </a:extLst>
          </p:cNvPr>
          <p:cNvSpPr/>
          <p:nvPr/>
        </p:nvSpPr>
        <p:spPr>
          <a:xfrm>
            <a:off x="228600" y="762000"/>
            <a:ext cx="609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CCAAC-6E93-34CD-ECA5-CF2948234783}"/>
              </a:ext>
            </a:extLst>
          </p:cNvPr>
          <p:cNvSpPr/>
          <p:nvPr/>
        </p:nvSpPr>
        <p:spPr>
          <a:xfrm>
            <a:off x="304800" y="762000"/>
            <a:ext cx="533400" cy="133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70" name="TextBox 9">
            <a:extLst>
              <a:ext uri="{FF2B5EF4-FFF2-40B4-BE49-F238E27FC236}">
                <a16:creationId xmlns:a16="http://schemas.microsoft.com/office/drawing/2014/main" id="{A2D91534-9FF4-10BA-49E8-E9B97A87C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74713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Serial &amp; Model # is located underneath the unit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37A76A-5EA7-9C5E-B22A-7F218A991BF0}"/>
              </a:ext>
            </a:extLst>
          </p:cNvPr>
          <p:cNvSpPr txBox="1"/>
          <p:nvPr/>
        </p:nvSpPr>
        <p:spPr>
          <a:xfrm>
            <a:off x="5247961" y="3378598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Please have NO BLADES inserted when locating the </a:t>
            </a:r>
            <a:r>
              <a:rPr lang="en-US"/>
              <a:t>serial &amp; model #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D135B-1F07-0255-C091-F01ED8FC2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91" y="2877191"/>
            <a:ext cx="4084674" cy="2780017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A989C401-496E-B795-9532-5E74C4C6F776}"/>
              </a:ext>
            </a:extLst>
          </p:cNvPr>
          <p:cNvSpPr/>
          <p:nvPr/>
        </p:nvSpPr>
        <p:spPr>
          <a:xfrm>
            <a:off x="4020073" y="4272240"/>
            <a:ext cx="838200" cy="3048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C3675D-4950-B83E-349E-C4A742CF7B77}"/>
              </a:ext>
            </a:extLst>
          </p:cNvPr>
          <p:cNvSpPr/>
          <p:nvPr/>
        </p:nvSpPr>
        <p:spPr>
          <a:xfrm>
            <a:off x="3619500" y="4267200"/>
            <a:ext cx="3429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35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92A6A-2962-B57C-0EF7-03D471351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Box 1">
            <a:extLst>
              <a:ext uri="{FF2B5EF4-FFF2-40B4-BE49-F238E27FC236}">
                <a16:creationId xmlns:a16="http://schemas.microsoft.com/office/drawing/2014/main" id="{61CC8DF6-4DFE-EDF6-0BF2-DE7FF0566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Knife Sharpener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F47C5-A452-1698-3415-6F0C8302044D}"/>
              </a:ext>
            </a:extLst>
          </p:cNvPr>
          <p:cNvSpPr/>
          <p:nvPr/>
        </p:nvSpPr>
        <p:spPr>
          <a:xfrm>
            <a:off x="228600" y="762000"/>
            <a:ext cx="609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4FD4A-3B8B-F5D0-E3C3-10E7C5C645E9}"/>
              </a:ext>
            </a:extLst>
          </p:cNvPr>
          <p:cNvSpPr/>
          <p:nvPr/>
        </p:nvSpPr>
        <p:spPr>
          <a:xfrm>
            <a:off x="304800" y="762000"/>
            <a:ext cx="533400" cy="133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70" name="TextBox 9">
            <a:extLst>
              <a:ext uri="{FF2B5EF4-FFF2-40B4-BE49-F238E27FC236}">
                <a16:creationId xmlns:a16="http://schemas.microsoft.com/office/drawing/2014/main" id="{E5EAC7FA-354D-16E2-7BC8-434D42912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74713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Serial &amp; Model # is located underneath the unit</a:t>
            </a:r>
          </a:p>
        </p:txBody>
      </p:sp>
      <p:pic>
        <p:nvPicPr>
          <p:cNvPr id="62471" name="Picture 4">
            <a:extLst>
              <a:ext uri="{FF2B5EF4-FFF2-40B4-BE49-F238E27FC236}">
                <a16:creationId xmlns:a16="http://schemas.microsoft.com/office/drawing/2014/main" id="{0B6D532C-AD33-D970-A53A-70E371791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736" r="621" b="20991"/>
          <a:stretch/>
        </p:blipFill>
        <p:spPr bwMode="auto">
          <a:xfrm>
            <a:off x="3452966" y="4199930"/>
            <a:ext cx="2286000" cy="17526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Content Placeholder 3">
            <a:extLst>
              <a:ext uri="{FF2B5EF4-FFF2-40B4-BE49-F238E27FC236}">
                <a16:creationId xmlns:a16="http://schemas.microsoft.com/office/drawing/2014/main" id="{A62794E1-6A08-0925-62F9-C3BE35EEC2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916237"/>
            <a:ext cx="2791132" cy="3060122"/>
          </a:xfrm>
          <a:ln w="38100">
            <a:solidFill>
              <a:srgbClr val="243270"/>
            </a:solidFill>
            <a:miter lim="800000"/>
            <a:headEnd/>
            <a:tailEnd/>
          </a:ln>
        </p:spPr>
      </p:pic>
      <p:sp>
        <p:nvSpPr>
          <p:cNvPr id="62474" name="Line 7">
            <a:extLst>
              <a:ext uri="{FF2B5EF4-FFF2-40B4-BE49-F238E27FC236}">
                <a16:creationId xmlns:a16="http://schemas.microsoft.com/office/drawing/2014/main" id="{FF68572F-5B76-D694-48FB-087E37FC8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332" y="5305904"/>
            <a:ext cx="1091718" cy="43719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23122D-ACC5-B461-6406-16B4B3BB399C}"/>
              </a:ext>
            </a:extLst>
          </p:cNvPr>
          <p:cNvSpPr txBox="1"/>
          <p:nvPr/>
        </p:nvSpPr>
        <p:spPr>
          <a:xfrm>
            <a:off x="3429000" y="29718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Please have the unit unplugged before locating your </a:t>
            </a:r>
            <a:r>
              <a:rPr lang="en-US"/>
              <a:t>serial &amp; model #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5FAFE-7D55-723B-D604-E3014A05F8AA}"/>
              </a:ext>
            </a:extLst>
          </p:cNvPr>
          <p:cNvSpPr/>
          <p:nvPr/>
        </p:nvSpPr>
        <p:spPr>
          <a:xfrm>
            <a:off x="1320318" y="5552595"/>
            <a:ext cx="1418924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Look Underneath Unit</a:t>
            </a:r>
          </a:p>
        </p:txBody>
      </p:sp>
    </p:spTree>
    <p:extLst>
      <p:ext uri="{BB962C8B-B14F-4D97-AF65-F5344CB8AC3E}">
        <p14:creationId xmlns:p14="http://schemas.microsoft.com/office/powerpoint/2010/main" val="3857314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>
            <a:extLst>
              <a:ext uri="{FF2B5EF4-FFF2-40B4-BE49-F238E27FC236}">
                <a16:creationId xmlns:a16="http://schemas.microsoft.com/office/drawing/2014/main" id="{967B8E93-8C46-C0A9-B301-608385F3F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 Oven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B9A72E-DCF5-CEBD-AAB7-4A898E86873C}"/>
              </a:ext>
            </a:extLst>
          </p:cNvPr>
          <p:cNvSpPr/>
          <p:nvPr/>
        </p:nvSpPr>
        <p:spPr>
          <a:xfrm>
            <a:off x="228600" y="762000"/>
            <a:ext cx="609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902B35-78AD-B464-37D6-457F34D3ABA6}"/>
              </a:ext>
            </a:extLst>
          </p:cNvPr>
          <p:cNvSpPr/>
          <p:nvPr/>
        </p:nvSpPr>
        <p:spPr>
          <a:xfrm>
            <a:off x="304800" y="762000"/>
            <a:ext cx="533400" cy="133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7" name="TextBox 9">
            <a:extLst>
              <a:ext uri="{FF2B5EF4-FFF2-40B4-BE49-F238E27FC236}">
                <a16:creationId xmlns:a16="http://schemas.microsoft.com/office/drawing/2014/main" id="{92072D0A-4C96-72DF-1DB8-F9F132CAC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52488"/>
            <a:ext cx="7696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Serial # and Model # can be located on the interface screen</a:t>
            </a:r>
          </a:p>
        </p:txBody>
      </p:sp>
      <p:pic>
        <p:nvPicPr>
          <p:cNvPr id="64518" name="Content Placeholder 3">
            <a:extLst>
              <a:ext uri="{FF2B5EF4-FFF2-40B4-BE49-F238E27FC236}">
                <a16:creationId xmlns:a16="http://schemas.microsoft.com/office/drawing/2014/main" id="{96C943F0-EABA-BD8B-EE2A-1CFAB1E3EF0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828800"/>
            <a:ext cx="3870325" cy="4632325"/>
          </a:xfrm>
          <a:ln w="38100">
            <a:solidFill>
              <a:srgbClr val="243270"/>
            </a:solidFill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D92AE0-CB03-7D39-05ED-D349B69238BC}"/>
              </a:ext>
            </a:extLst>
          </p:cNvPr>
          <p:cNvSpPr/>
          <p:nvPr/>
        </p:nvSpPr>
        <p:spPr>
          <a:xfrm>
            <a:off x="2743200" y="2163763"/>
            <a:ext cx="533400" cy="655637"/>
          </a:xfrm>
          <a:prstGeom prst="rect">
            <a:avLst/>
          </a:prstGeom>
          <a:noFill/>
          <a:ln w="38100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6BCB8360-67C7-A655-38D9-F9884144A562}"/>
              </a:ext>
            </a:extLst>
          </p:cNvPr>
          <p:cNvSpPr/>
          <p:nvPr/>
        </p:nvSpPr>
        <p:spPr>
          <a:xfrm>
            <a:off x="3317875" y="2362200"/>
            <a:ext cx="1219200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id="{9F09E5F1-93A1-145D-1C4D-DAB01E3FA8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534400" cy="990600"/>
          </a:xfrm>
        </p:spPr>
        <p:txBody>
          <a:bodyPr/>
          <a:lstStyle/>
          <a:p>
            <a:pPr marL="231775" indent="-231775"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Site’s inventory is logged on the date received.</a:t>
            </a:r>
          </a:p>
          <a:p>
            <a:pPr marL="231775" indent="-231775"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is updated.</a:t>
            </a:r>
          </a:p>
        </p:txBody>
      </p:sp>
      <p:sp>
        <p:nvSpPr>
          <p:cNvPr id="65539" name="TextBox 3">
            <a:extLst>
              <a:ext uri="{FF2B5EF4-FFF2-40B4-BE49-F238E27FC236}">
                <a16:creationId xmlns:a16="http://schemas.microsoft.com/office/drawing/2014/main" id="{5996EBCF-ADC9-2D33-30EC-54EBF8D1C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Inventory Is Completed</a:t>
            </a:r>
          </a:p>
        </p:txBody>
      </p:sp>
      <p:sp>
        <p:nvSpPr>
          <p:cNvPr id="65540" name="TextBox 4">
            <a:extLst>
              <a:ext uri="{FF2B5EF4-FFF2-40B4-BE49-F238E27FC236}">
                <a16:creationId xmlns:a16="http://schemas.microsoft.com/office/drawing/2014/main" id="{41D48431-EAAB-7376-81E4-A87D36280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838200"/>
            <a:ext cx="154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243270"/>
                </a:solidFill>
              </a:rPr>
              <a:t>Review:</a:t>
            </a:r>
          </a:p>
        </p:txBody>
      </p:sp>
      <p:sp>
        <p:nvSpPr>
          <p:cNvPr id="65541" name="TextBox 4">
            <a:extLst>
              <a:ext uri="{FF2B5EF4-FFF2-40B4-BE49-F238E27FC236}">
                <a16:creationId xmlns:a16="http://schemas.microsoft.com/office/drawing/2014/main" id="{C07BA533-CA04-3C3F-A9BC-9CEA5BDA3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971800"/>
            <a:ext cx="89916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 Inventory Report will be mailed to the Food Service Manager by the Equipment Section for their reference.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Cafeterias will be selected randomly to verify information. accuracy.</a:t>
            </a:r>
          </a:p>
        </p:txBody>
      </p:sp>
      <p:sp>
        <p:nvSpPr>
          <p:cNvPr id="65542" name="TextBox 4">
            <a:extLst>
              <a:ext uri="{FF2B5EF4-FFF2-40B4-BE49-F238E27FC236}">
                <a16:creationId xmlns:a16="http://schemas.microsoft.com/office/drawing/2014/main" id="{74F83AEF-87A0-006C-8A39-D7D540FC8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2447925"/>
            <a:ext cx="2974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243270"/>
                </a:solidFill>
              </a:rPr>
              <a:t>What To Expect:</a:t>
            </a:r>
          </a:p>
        </p:txBody>
      </p:sp>
      <p:pic>
        <p:nvPicPr>
          <p:cNvPr id="65543" name="Picture 7" descr="A picture containing indoor, kitchen, ceiling, floor&#10;&#10;Description automatically generated">
            <a:extLst>
              <a:ext uri="{FF2B5EF4-FFF2-40B4-BE49-F238E27FC236}">
                <a16:creationId xmlns:a16="http://schemas.microsoft.com/office/drawing/2014/main" id="{FFE65D74-D83F-8009-58A7-840349BAA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876800"/>
            <a:ext cx="8877300" cy="190500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28CC375B-9728-475A-7853-FF4544C1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 rtlCol="0">
            <a:normAutofit/>
          </a:bodyPr>
          <a:lstStyle/>
          <a:p>
            <a:pPr marL="91440" indent="-9144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2A0F45C-20E1-1CFD-D8D4-295F700FE41B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1752600"/>
          <a:ext cx="75438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63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Name</a:t>
                      </a:r>
                      <a:r>
                        <a:rPr lang="en-US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5E8F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Email </a:t>
                      </a:r>
                    </a:p>
                  </a:txBody>
                  <a:tcPr>
                    <a:solidFill>
                      <a:srgbClr val="5E8F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l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6580" name="TextBox 5">
            <a:extLst>
              <a:ext uri="{FF2B5EF4-FFF2-40B4-BE49-F238E27FC236}">
                <a16:creationId xmlns:a16="http://schemas.microsoft.com/office/drawing/2014/main" id="{B5E698A3-9188-25CA-2269-E775BF2A0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446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 Team Contact Info</a:t>
            </a:r>
          </a:p>
        </p:txBody>
      </p:sp>
      <p:sp>
        <p:nvSpPr>
          <p:cNvPr id="66581" name="TextBox 8">
            <a:extLst>
              <a:ext uri="{FF2B5EF4-FFF2-40B4-BE49-F238E27FC236}">
                <a16:creationId xmlns:a16="http://schemas.microsoft.com/office/drawing/2014/main" id="{987CDB0D-4591-72F6-20A0-6F2FC462C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5526088"/>
            <a:ext cx="4076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243270"/>
                </a:solidFill>
              </a:rPr>
              <a:t>Questions?</a:t>
            </a:r>
          </a:p>
        </p:txBody>
      </p:sp>
      <p:sp>
        <p:nvSpPr>
          <p:cNvPr id="66582" name="TextBox 2">
            <a:extLst>
              <a:ext uri="{FF2B5EF4-FFF2-40B4-BE49-F238E27FC236}">
                <a16:creationId xmlns:a16="http://schemas.microsoft.com/office/drawing/2014/main" id="{0BD79D44-DB31-E438-F6E5-E93E76486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2874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Jorge.hernandez5@lausd.net</a:t>
            </a:r>
          </a:p>
        </p:txBody>
      </p:sp>
      <p:sp>
        <p:nvSpPr>
          <p:cNvPr id="66583" name="TextBox 3">
            <a:extLst>
              <a:ext uri="{FF2B5EF4-FFF2-40B4-BE49-F238E27FC236}">
                <a16:creationId xmlns:a16="http://schemas.microsoft.com/office/drawing/2014/main" id="{05A0533B-E44B-5A0F-0ED7-1202E540D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775" y="3697288"/>
            <a:ext cx="285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Albert.gamboa@lausd.net</a:t>
            </a:r>
          </a:p>
        </p:txBody>
      </p:sp>
      <p:sp>
        <p:nvSpPr>
          <p:cNvPr id="66584" name="TextBox 4">
            <a:extLst>
              <a:ext uri="{FF2B5EF4-FFF2-40B4-BE49-F238E27FC236}">
                <a16:creationId xmlns:a16="http://schemas.microsoft.com/office/drawing/2014/main" id="{6EA375A2-8C59-50F9-A37F-7DB0AF1CB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618038"/>
            <a:ext cx="3419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Ricardo.miramontes@lausd.net</a:t>
            </a:r>
          </a:p>
        </p:txBody>
      </p:sp>
      <p:sp>
        <p:nvSpPr>
          <p:cNvPr id="66585" name="TextBox 5">
            <a:extLst>
              <a:ext uri="{FF2B5EF4-FFF2-40B4-BE49-F238E27FC236}">
                <a16:creationId xmlns:a16="http://schemas.microsoft.com/office/drawing/2014/main" id="{1B7A6ECF-89B3-CE5C-0E32-FC064DC82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2874963"/>
            <a:ext cx="195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Jorge Hernandez</a:t>
            </a:r>
          </a:p>
        </p:txBody>
      </p:sp>
      <p:sp>
        <p:nvSpPr>
          <p:cNvPr id="66586" name="TextBox 6">
            <a:extLst>
              <a:ext uri="{FF2B5EF4-FFF2-40B4-BE49-F238E27FC236}">
                <a16:creationId xmlns:a16="http://schemas.microsoft.com/office/drawing/2014/main" id="{5D288D91-2B9B-7598-0BB5-B4F228ECD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697288"/>
            <a:ext cx="1735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Albert Gamboa</a:t>
            </a:r>
          </a:p>
        </p:txBody>
      </p:sp>
      <p:sp>
        <p:nvSpPr>
          <p:cNvPr id="66587" name="TextBox 7">
            <a:extLst>
              <a:ext uri="{FF2B5EF4-FFF2-40B4-BE49-F238E27FC236}">
                <a16:creationId xmlns:a16="http://schemas.microsoft.com/office/drawing/2014/main" id="{876B0F8F-7BFC-525F-E977-55F1F722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538" y="4624388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Ricky Miramontes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F0BA594E-50DD-C027-EEAB-C7B0CACD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971800"/>
            <a:ext cx="86201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AC02025D-F5FB-BE24-971B-14E2C6AF1D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438" y="2054225"/>
            <a:ext cx="8882062" cy="838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Number</a:t>
            </a: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will be displayed as numerical and alphabetical combination.</a:t>
            </a:r>
          </a:p>
        </p:txBody>
      </p:sp>
      <p:sp>
        <p:nvSpPr>
          <p:cNvPr id="27652" name="TextBox 1">
            <a:extLst>
              <a:ext uri="{FF2B5EF4-FFF2-40B4-BE49-F238E27FC236}">
                <a16:creationId xmlns:a16="http://schemas.microsoft.com/office/drawing/2014/main" id="{07823292-3038-CE1C-D199-5F73E8137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853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Model And Serial Number Information</a:t>
            </a:r>
          </a:p>
        </p:txBody>
      </p:sp>
      <p:sp>
        <p:nvSpPr>
          <p:cNvPr id="27653" name="TextBox 2">
            <a:extLst>
              <a:ext uri="{FF2B5EF4-FFF2-40B4-BE49-F238E27FC236}">
                <a16:creationId xmlns:a16="http://schemas.microsoft.com/office/drawing/2014/main" id="{D0D534AD-C87F-BD3A-8D4D-ECC1E2D10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50975"/>
            <a:ext cx="8996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Serial Number</a:t>
            </a:r>
            <a:r>
              <a:rPr lang="en-US" altLang="en-US" sz="2800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will be displayed in a numerical combination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0C1995-83E9-DC2D-A6D4-820A064A81B9}"/>
              </a:ext>
            </a:extLst>
          </p:cNvPr>
          <p:cNvCxnSpPr>
            <a:cxnSpLocks/>
          </p:cNvCxnSpPr>
          <p:nvPr/>
        </p:nvCxnSpPr>
        <p:spPr>
          <a:xfrm flipH="1">
            <a:off x="5334000" y="4114800"/>
            <a:ext cx="1792288" cy="0"/>
          </a:xfrm>
          <a:prstGeom prst="straightConnector1">
            <a:avLst/>
          </a:prstGeom>
          <a:ln w="38100">
            <a:solidFill>
              <a:srgbClr val="ED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E6CE45-A7BE-543C-657D-9C2730C26954}"/>
              </a:ext>
            </a:extLst>
          </p:cNvPr>
          <p:cNvCxnSpPr>
            <a:cxnSpLocks/>
          </p:cNvCxnSpPr>
          <p:nvPr/>
        </p:nvCxnSpPr>
        <p:spPr>
          <a:xfrm>
            <a:off x="198438" y="1984375"/>
            <a:ext cx="8683625" cy="0"/>
          </a:xfrm>
          <a:prstGeom prst="line">
            <a:avLst/>
          </a:prstGeom>
          <a:ln>
            <a:solidFill>
              <a:srgbClr val="243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B59AD0B-0D59-FA81-783B-9F086CDB0416}"/>
              </a:ext>
            </a:extLst>
          </p:cNvPr>
          <p:cNvCxnSpPr>
            <a:cxnSpLocks/>
          </p:cNvCxnSpPr>
          <p:nvPr/>
        </p:nvCxnSpPr>
        <p:spPr>
          <a:xfrm flipH="1">
            <a:off x="3276600" y="4876800"/>
            <a:ext cx="1816100" cy="0"/>
          </a:xfrm>
          <a:prstGeom prst="straightConnector1">
            <a:avLst/>
          </a:prstGeom>
          <a:ln w="38100">
            <a:solidFill>
              <a:srgbClr val="ED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57" name="Group 27">
            <a:extLst>
              <a:ext uri="{FF2B5EF4-FFF2-40B4-BE49-F238E27FC236}">
                <a16:creationId xmlns:a16="http://schemas.microsoft.com/office/drawing/2014/main" id="{40CEA187-4927-EF58-2E31-80C52F8BBDCE}"/>
              </a:ext>
            </a:extLst>
          </p:cNvPr>
          <p:cNvGrpSpPr>
            <a:grpSpLocks/>
          </p:cNvGrpSpPr>
          <p:nvPr/>
        </p:nvGrpSpPr>
        <p:grpSpPr bwMode="auto">
          <a:xfrm>
            <a:off x="5538788" y="3551238"/>
            <a:ext cx="1624012" cy="523875"/>
            <a:chOff x="9144000" y="641000"/>
            <a:chExt cx="1623558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FB8AE0-8AC2-6921-42DB-FA57BDC2EC7B}"/>
                </a:ext>
              </a:extLst>
            </p:cNvPr>
            <p:cNvSpPr/>
            <p:nvPr/>
          </p:nvSpPr>
          <p:spPr>
            <a:xfrm>
              <a:off x="9144000" y="641000"/>
              <a:ext cx="1587056" cy="5232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2432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62" name="TextBox 29">
              <a:extLst>
                <a:ext uri="{FF2B5EF4-FFF2-40B4-BE49-F238E27FC236}">
                  <a16:creationId xmlns:a16="http://schemas.microsoft.com/office/drawing/2014/main" id="{5C272789-B3C4-9058-AACC-5E61FC52E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5912" y="641000"/>
              <a:ext cx="156164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chemeClr val="bg1"/>
                  </a:solidFill>
                </a:rPr>
                <a:t>Serial #.</a:t>
              </a:r>
            </a:p>
          </p:txBody>
        </p:sp>
      </p:grpSp>
      <p:grpSp>
        <p:nvGrpSpPr>
          <p:cNvPr id="27658" name="Group 32">
            <a:extLst>
              <a:ext uri="{FF2B5EF4-FFF2-40B4-BE49-F238E27FC236}">
                <a16:creationId xmlns:a16="http://schemas.microsoft.com/office/drawing/2014/main" id="{1CF1D348-8A48-9761-3515-48A509759EB7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314825"/>
            <a:ext cx="1684338" cy="523875"/>
            <a:chOff x="9144000" y="641000"/>
            <a:chExt cx="1684472" cy="52322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BEC26E2-2FE6-047A-BD54-996D538F7A8C}"/>
                </a:ext>
              </a:extLst>
            </p:cNvPr>
            <p:cNvSpPr/>
            <p:nvPr/>
          </p:nvSpPr>
          <p:spPr>
            <a:xfrm>
              <a:off x="9144000" y="641000"/>
              <a:ext cx="1587626" cy="5232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2432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60" name="TextBox 34">
              <a:extLst>
                <a:ext uri="{FF2B5EF4-FFF2-40B4-BE49-F238E27FC236}">
                  <a16:creationId xmlns:a16="http://schemas.microsoft.com/office/drawing/2014/main" id="{57250D17-0CB1-E70F-664B-A11A4C35C4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5912" y="641000"/>
              <a:ext cx="16225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chemeClr val="bg1"/>
                  </a:solidFill>
                </a:rPr>
                <a:t>Model #.</a:t>
              </a:r>
            </a:p>
          </p:txBody>
        </p:sp>
      </p:grpSp>
    </p:spTree>
  </p:cSld>
  <p:clrMapOvr>
    <a:masterClrMapping/>
  </p:clrMapOvr>
  <p:transition spd="slow" advClick="0" advTm="1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BD2F30C0-9CB3-8633-E43D-58FE92DB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5363"/>
            <a:ext cx="4191000" cy="27400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6">
            <a:extLst>
              <a:ext uri="{FF2B5EF4-FFF2-40B4-BE49-F238E27FC236}">
                <a16:creationId xmlns:a16="http://schemas.microsoft.com/office/drawing/2014/main" id="{0544EAC1-932E-4C47-8A31-AFC21F269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5363"/>
            <a:ext cx="4191000" cy="27400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7">
            <a:extLst>
              <a:ext uri="{FF2B5EF4-FFF2-40B4-BE49-F238E27FC236}">
                <a16:creationId xmlns:a16="http://schemas.microsoft.com/office/drawing/2014/main" id="{B10CF766-E0C1-FED3-1CAB-9A874012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0"/>
            <a:ext cx="4191000" cy="27400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Box 1">
            <a:extLst>
              <a:ext uri="{FF2B5EF4-FFF2-40B4-BE49-F238E27FC236}">
                <a16:creationId xmlns:a16="http://schemas.microsoft.com/office/drawing/2014/main" id="{D00FE862-DDF5-D4AD-64CB-08F83BFEF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Board Number Information</a:t>
            </a:r>
          </a:p>
        </p:txBody>
      </p:sp>
      <p:pic>
        <p:nvPicPr>
          <p:cNvPr id="28678" name="Picture 5">
            <a:extLst>
              <a:ext uri="{FF2B5EF4-FFF2-40B4-BE49-F238E27FC236}">
                <a16:creationId xmlns:a16="http://schemas.microsoft.com/office/drawing/2014/main" id="{33F57CD0-C23C-49F8-DDFA-AF73371A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4191000" cy="27400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4E5226-360B-ABB9-8A17-D3B44027377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699" name="TextBox 1">
            <a:extLst>
              <a:ext uri="{FF2B5EF4-FFF2-40B4-BE49-F238E27FC236}">
                <a16:creationId xmlns:a16="http://schemas.microsoft.com/office/drawing/2014/main" id="{2D1D4809-B445-2ACC-A9D1-851518A50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853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Locate The Equipment Inventory</a:t>
            </a:r>
          </a:p>
        </p:txBody>
      </p:sp>
      <p:pic>
        <p:nvPicPr>
          <p:cNvPr id="29700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603088B-4FEE-3461-B5CE-19C63F069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54150"/>
            <a:ext cx="4953000" cy="5099050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C75B2639-F0EB-AC08-482F-5AA91A7A9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35100"/>
            <a:ext cx="3886200" cy="5262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Equipment Inventory can be located on the food service website.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 Log into the food service website.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 Click Training &amp; Resources Tab.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Scroll down to Equipment section and select 23-24 equipment Inventory. </a:t>
            </a:r>
            <a:endParaRPr lang="en-US" altLang="en-US" sz="2800">
              <a:solidFill>
                <a:srgbClr val="2432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92BE01-E30C-2C97-A8D9-AE1C49EFCFA6}"/>
              </a:ext>
            </a:extLst>
          </p:cNvPr>
          <p:cNvSpPr/>
          <p:nvPr/>
        </p:nvSpPr>
        <p:spPr>
          <a:xfrm>
            <a:off x="5257800" y="2667000"/>
            <a:ext cx="838200" cy="225425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F83464-7E22-9B09-9668-DB9C5F76E9A0}"/>
              </a:ext>
            </a:extLst>
          </p:cNvPr>
          <p:cNvSpPr/>
          <p:nvPr/>
        </p:nvSpPr>
        <p:spPr>
          <a:xfrm>
            <a:off x="6638925" y="3254375"/>
            <a:ext cx="1295400" cy="642938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E9F55-D578-C82C-064B-01FF40711C9F}"/>
              </a:ext>
            </a:extLst>
          </p:cNvPr>
          <p:cNvSpPr/>
          <p:nvPr/>
        </p:nvSpPr>
        <p:spPr>
          <a:xfrm>
            <a:off x="4724400" y="1471613"/>
            <a:ext cx="1447800" cy="225425"/>
          </a:xfrm>
          <a:prstGeom prst="rect">
            <a:avLst/>
          </a:prstGeom>
          <a:noFill/>
          <a:ln w="28575">
            <a:solidFill>
              <a:srgbClr val="ED2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9705" name="Group 13">
            <a:extLst>
              <a:ext uri="{FF2B5EF4-FFF2-40B4-BE49-F238E27FC236}">
                <a16:creationId xmlns:a16="http://schemas.microsoft.com/office/drawing/2014/main" id="{377A3DCD-7287-89D0-E411-99650D906BE1}"/>
              </a:ext>
            </a:extLst>
          </p:cNvPr>
          <p:cNvGrpSpPr>
            <a:grpSpLocks/>
          </p:cNvGrpSpPr>
          <p:nvPr/>
        </p:nvGrpSpPr>
        <p:grpSpPr bwMode="auto">
          <a:xfrm>
            <a:off x="6200775" y="1357313"/>
            <a:ext cx="1587500" cy="523875"/>
            <a:chOff x="9144000" y="641000"/>
            <a:chExt cx="1587687" cy="5232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A8031E-2E53-0749-738B-2149CCFF6595}"/>
                </a:ext>
              </a:extLst>
            </p:cNvPr>
            <p:cNvSpPr/>
            <p:nvPr/>
          </p:nvSpPr>
          <p:spPr>
            <a:xfrm>
              <a:off x="9144000" y="641000"/>
              <a:ext cx="1587687" cy="5232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2432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17" name="TextBox 12">
              <a:extLst>
                <a:ext uri="{FF2B5EF4-FFF2-40B4-BE49-F238E27FC236}">
                  <a16:creationId xmlns:a16="http://schemas.microsoft.com/office/drawing/2014/main" id="{FAC8B421-D0E7-16F1-56B6-53059A4464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5912" y="641000"/>
              <a:ext cx="14638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chemeClr val="bg1"/>
                  </a:solidFill>
                </a:rPr>
                <a:t>Step #1</a:t>
              </a:r>
            </a:p>
          </p:txBody>
        </p:sp>
      </p:grpSp>
      <p:grpSp>
        <p:nvGrpSpPr>
          <p:cNvPr id="29706" name="Group 14">
            <a:extLst>
              <a:ext uri="{FF2B5EF4-FFF2-40B4-BE49-F238E27FC236}">
                <a16:creationId xmlns:a16="http://schemas.microsoft.com/office/drawing/2014/main" id="{622AB1B2-3DAC-E00D-5225-16A71BE9DAE2}"/>
              </a:ext>
            </a:extLst>
          </p:cNvPr>
          <p:cNvGrpSpPr>
            <a:grpSpLocks/>
          </p:cNvGrpSpPr>
          <p:nvPr/>
        </p:nvGrpSpPr>
        <p:grpSpPr bwMode="auto">
          <a:xfrm>
            <a:off x="6200775" y="2525713"/>
            <a:ext cx="1587500" cy="523875"/>
            <a:chOff x="9144000" y="641000"/>
            <a:chExt cx="1587687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536FE62-166E-24C8-6CA6-42F0A940094B}"/>
                </a:ext>
              </a:extLst>
            </p:cNvPr>
            <p:cNvSpPr/>
            <p:nvPr/>
          </p:nvSpPr>
          <p:spPr>
            <a:xfrm>
              <a:off x="9144000" y="641000"/>
              <a:ext cx="1587687" cy="5232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2432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15" name="TextBox 16">
              <a:extLst>
                <a:ext uri="{FF2B5EF4-FFF2-40B4-BE49-F238E27FC236}">
                  <a16:creationId xmlns:a16="http://schemas.microsoft.com/office/drawing/2014/main" id="{15B14FEE-ED38-D661-9F7B-7D581E3DF1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5912" y="641000"/>
              <a:ext cx="14638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chemeClr val="bg1"/>
                  </a:solidFill>
                </a:rPr>
                <a:t>Step #2</a:t>
              </a:r>
            </a:p>
          </p:txBody>
        </p:sp>
      </p:grpSp>
      <p:grpSp>
        <p:nvGrpSpPr>
          <p:cNvPr id="29707" name="Group 17">
            <a:extLst>
              <a:ext uri="{FF2B5EF4-FFF2-40B4-BE49-F238E27FC236}">
                <a16:creationId xmlns:a16="http://schemas.microsoft.com/office/drawing/2014/main" id="{B87CF09A-BBA1-A950-AD1A-4E091623BF98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3165475"/>
            <a:ext cx="1587500" cy="522288"/>
            <a:chOff x="9144000" y="641000"/>
            <a:chExt cx="1587687" cy="52322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97F4596-5CCE-81D8-E71E-77986D9C81E3}"/>
                </a:ext>
              </a:extLst>
            </p:cNvPr>
            <p:cNvSpPr/>
            <p:nvPr/>
          </p:nvSpPr>
          <p:spPr>
            <a:xfrm>
              <a:off x="9144000" y="641000"/>
              <a:ext cx="1587687" cy="5232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2432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13" name="TextBox 19">
              <a:extLst>
                <a:ext uri="{FF2B5EF4-FFF2-40B4-BE49-F238E27FC236}">
                  <a16:creationId xmlns:a16="http://schemas.microsoft.com/office/drawing/2014/main" id="{74978ED0-D468-FAF6-1C34-89509ACA8B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5912" y="641000"/>
              <a:ext cx="14638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chemeClr val="bg1"/>
                  </a:solidFill>
                </a:rPr>
                <a:t>Step #3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CFC481E-1090-C6AB-69D0-DEDC839ED04D}"/>
              </a:ext>
            </a:extLst>
          </p:cNvPr>
          <p:cNvSpPr/>
          <p:nvPr/>
        </p:nvSpPr>
        <p:spPr>
          <a:xfrm>
            <a:off x="6705600" y="3733800"/>
            <a:ext cx="381000" cy="122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A72BD-4C96-F834-8235-0F842A07CEB6}"/>
              </a:ext>
            </a:extLst>
          </p:cNvPr>
          <p:cNvSpPr txBox="1"/>
          <p:nvPr/>
        </p:nvSpPr>
        <p:spPr>
          <a:xfrm>
            <a:off x="6592888" y="3683000"/>
            <a:ext cx="571500" cy="1905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40">
                <a:solidFill>
                  <a:srgbClr val="8B98C4"/>
                </a:solidFill>
              </a:rPr>
              <a:t>2023-2024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71E3A6-E1BA-F91F-5FB0-7E2062E4EE53}"/>
              </a:ext>
            </a:extLst>
          </p:cNvPr>
          <p:cNvCxnSpPr>
            <a:cxnSpLocks/>
          </p:cNvCxnSpPr>
          <p:nvPr/>
        </p:nvCxnSpPr>
        <p:spPr>
          <a:xfrm>
            <a:off x="228600" y="4038600"/>
            <a:ext cx="3657600" cy="0"/>
          </a:xfrm>
          <a:prstGeom prst="line">
            <a:avLst/>
          </a:prstGeom>
          <a:ln>
            <a:solidFill>
              <a:srgbClr val="243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62C58B-0005-F777-AB5B-72879700D102}"/>
              </a:ext>
            </a:extLst>
          </p:cNvPr>
          <p:cNvCxnSpPr>
            <a:cxnSpLocks/>
          </p:cNvCxnSpPr>
          <p:nvPr/>
        </p:nvCxnSpPr>
        <p:spPr>
          <a:xfrm>
            <a:off x="228600" y="4876800"/>
            <a:ext cx="3657600" cy="0"/>
          </a:xfrm>
          <a:prstGeom prst="line">
            <a:avLst/>
          </a:prstGeom>
          <a:ln>
            <a:solidFill>
              <a:srgbClr val="243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2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>
            <a:extLst>
              <a:ext uri="{FF2B5EF4-FFF2-40B4-BE49-F238E27FC236}">
                <a16:creationId xmlns:a16="http://schemas.microsoft.com/office/drawing/2014/main" id="{D2EC0234-B686-60EB-224F-B576B6B01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853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Sample Inventory Report</a:t>
            </a:r>
          </a:p>
        </p:txBody>
      </p:sp>
      <p:pic>
        <p:nvPicPr>
          <p:cNvPr id="3072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BBC205-9524-FB9D-2F02-7378AE9E4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6800" cy="5813425"/>
          </a:xfrm>
          <a:prstGeom prst="rect">
            <a:avLst/>
          </a:prstGeom>
          <a:noFill/>
          <a:ln w="38100">
            <a:solidFill>
              <a:srgbClr val="2432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C14F34-4AED-AE94-2730-4D14D1A6910C}"/>
              </a:ext>
            </a:extLst>
          </p:cNvPr>
          <p:cNvSpPr/>
          <p:nvPr/>
        </p:nvSpPr>
        <p:spPr>
          <a:xfrm>
            <a:off x="4038600" y="1905000"/>
            <a:ext cx="762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5" name="TextBox 1">
            <a:extLst>
              <a:ext uri="{FF2B5EF4-FFF2-40B4-BE49-F238E27FC236}">
                <a16:creationId xmlns:a16="http://schemas.microsoft.com/office/drawing/2014/main" id="{80998502-6F16-9452-C7DE-E2F544B99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1819275"/>
            <a:ext cx="746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316B"/>
                </a:solidFill>
              </a:rPr>
              <a:t>2023-24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74105-32EC-2325-27B0-B74CAB564743}"/>
              </a:ext>
            </a:extLst>
          </p:cNvPr>
          <p:cNvSpPr/>
          <p:nvPr/>
        </p:nvSpPr>
        <p:spPr>
          <a:xfrm>
            <a:off x="3124200" y="6357938"/>
            <a:ext cx="304800" cy="195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8AD8BE-58FE-D8DA-D893-1E4AEDAA7E0C}"/>
              </a:ext>
            </a:extLst>
          </p:cNvPr>
          <p:cNvSpPr txBox="1"/>
          <p:nvPr/>
        </p:nvSpPr>
        <p:spPr>
          <a:xfrm>
            <a:off x="3055938" y="6323013"/>
            <a:ext cx="441325" cy="230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</a:rPr>
              <a:t>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E27C5C-8781-6CD4-3A9A-BF7D9E474B55}"/>
              </a:ext>
            </a:extLst>
          </p:cNvPr>
          <p:cNvSpPr/>
          <p:nvPr/>
        </p:nvSpPr>
        <p:spPr>
          <a:xfrm>
            <a:off x="3733800" y="2743200"/>
            <a:ext cx="5334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CE1380-3121-BCE7-F43D-7FB39CECD019}"/>
              </a:ext>
            </a:extLst>
          </p:cNvPr>
          <p:cNvSpPr txBox="1"/>
          <p:nvPr/>
        </p:nvSpPr>
        <p:spPr>
          <a:xfrm>
            <a:off x="3659188" y="2665413"/>
            <a:ext cx="608012" cy="231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50" b="1">
                <a:solidFill>
                  <a:srgbClr val="A19691"/>
                </a:solidFill>
              </a:rPr>
              <a:t>2023-24</a:t>
            </a:r>
          </a:p>
        </p:txBody>
      </p:sp>
    </p:spTree>
  </p:cSld>
  <p:clrMapOvr>
    <a:masterClrMapping/>
  </p:clrMapOvr>
  <p:transition advClick="0" advTm="2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CF9FF0-D2D2-1B91-E353-7B8F2163B6A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47" name="TextBox 1">
            <a:extLst>
              <a:ext uri="{FF2B5EF4-FFF2-40B4-BE49-F238E27FC236}">
                <a16:creationId xmlns:a16="http://schemas.microsoft.com/office/drawing/2014/main" id="{2D35114A-769C-6C35-CCEB-4BE18593C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0175"/>
            <a:ext cx="853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2432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Kitchen Equipment With Serial, Model, And Board Number Locations</a:t>
            </a:r>
          </a:p>
        </p:txBody>
      </p:sp>
      <p:pic>
        <p:nvPicPr>
          <p:cNvPr id="31748" name="Picture 5" descr="A picture containing text, floor, indoor, ceiling&#10;&#10;Description automatically generated">
            <a:extLst>
              <a:ext uri="{FF2B5EF4-FFF2-40B4-BE49-F238E27FC236}">
                <a16:creationId xmlns:a16="http://schemas.microsoft.com/office/drawing/2014/main" id="{B326EC40-E7EC-BAED-131C-B5D403ABD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612900"/>
            <a:ext cx="3886200" cy="2286000"/>
          </a:xfrm>
          <a:prstGeom prst="rect">
            <a:avLst/>
          </a:prstGeom>
          <a:noFill/>
          <a:ln w="38100">
            <a:solidFill>
              <a:srgbClr val="0031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7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59D1CE97-0770-16C4-07C2-A331BF6DC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235450"/>
            <a:ext cx="3886200" cy="2286000"/>
          </a:xfrm>
          <a:prstGeom prst="rect">
            <a:avLst/>
          </a:prstGeom>
          <a:noFill/>
          <a:ln w="38100">
            <a:solidFill>
              <a:srgbClr val="0031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9" descr="A picture containing indoor, ceiling, floor, area&#10;&#10;Description automatically generated">
            <a:extLst>
              <a:ext uri="{FF2B5EF4-FFF2-40B4-BE49-F238E27FC236}">
                <a16:creationId xmlns:a16="http://schemas.microsoft.com/office/drawing/2014/main" id="{C9B0D40A-5DF2-53C8-DD7D-F760BA13B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35450"/>
            <a:ext cx="3886200" cy="2286000"/>
          </a:xfrm>
          <a:prstGeom prst="rect">
            <a:avLst/>
          </a:prstGeom>
          <a:noFill/>
          <a:ln w="38100">
            <a:solidFill>
              <a:srgbClr val="0031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afe LA design1">
  <a:themeElements>
    <a:clrScheme name="Cafe LA">
      <a:dk1>
        <a:srgbClr val="008000"/>
      </a:dk1>
      <a:lt1>
        <a:sysClr val="window" lastClr="FFFFFF"/>
      </a:lt1>
      <a:dk2>
        <a:srgbClr val="1F497D"/>
      </a:dk2>
      <a:lt2>
        <a:srgbClr val="FFCC66"/>
      </a:lt2>
      <a:accent1>
        <a:srgbClr val="FF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1067</Words>
  <Application>Microsoft Macintosh PowerPoint</Application>
  <PresentationFormat>On-screen Show (4:3)</PresentationFormat>
  <Paragraphs>174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Tw Cen MT</vt:lpstr>
      <vt:lpstr>Tw Cen MT Condensed</vt:lpstr>
      <vt:lpstr>Wingdings</vt:lpstr>
      <vt:lpstr>Wingdings 2</vt:lpstr>
      <vt:lpstr>Wingdings 3</vt:lpstr>
      <vt:lpstr>Cafe LA design1</vt:lpstr>
      <vt:lpstr>Integral</vt:lpstr>
      <vt:lpstr>PowerPoint Presentation</vt:lpstr>
      <vt:lpstr>PowerPoint Presentation</vt:lpstr>
      <vt:lpstr>How to Complete the Equipment Inventory</vt:lpstr>
      <vt:lpstr>Tracking Serial, Model, and Board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and serial #’s are located on the back of the unit.</vt:lpstr>
      <vt:lpstr>PowerPoint Presentation</vt:lpstr>
      <vt:lpstr>PowerPoint Presentation</vt:lpstr>
      <vt:lpstr>PowerPoint Presentation</vt:lpstr>
      <vt:lpstr>PowerPoint Presentation</vt:lpstr>
      <vt:lpstr>Model and Serial #’s of Reach-in Freezers located:  on the inside upper left/right wall</vt:lpstr>
      <vt:lpstr>PowerPoint Presentation</vt:lpstr>
      <vt:lpstr>Model and serial number for ovens are found by pulling (top or bottom) front burner panel off to view information.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HERNANDEZ, JORGE</dc:creator>
  <cp:lastModifiedBy>Hess, Lisa</cp:lastModifiedBy>
  <cp:revision>2</cp:revision>
  <cp:lastPrinted>1601-01-01T00:00:00Z</cp:lastPrinted>
  <dcterms:created xsi:type="dcterms:W3CDTF">1601-01-01T00:00:00Z</dcterms:created>
  <dcterms:modified xsi:type="dcterms:W3CDTF">2025-04-18T15:56:29Z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